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77" r:id="rId2"/>
    <p:sldId id="363" r:id="rId3"/>
    <p:sldId id="364" r:id="rId4"/>
    <p:sldId id="365" r:id="rId5"/>
    <p:sldId id="366" r:id="rId6"/>
    <p:sldId id="367" r:id="rId7"/>
    <p:sldId id="368" r:id="rId8"/>
    <p:sldId id="370" r:id="rId9"/>
    <p:sldId id="371" r:id="rId10"/>
    <p:sldId id="372" r:id="rId11"/>
    <p:sldId id="373" r:id="rId12"/>
    <p:sldId id="381" r:id="rId13"/>
    <p:sldId id="374" r:id="rId14"/>
    <p:sldId id="375" r:id="rId15"/>
    <p:sldId id="376" r:id="rId16"/>
    <p:sldId id="280" r:id="rId17"/>
    <p:sldId id="286" r:id="rId18"/>
    <p:sldId id="285" r:id="rId19"/>
    <p:sldId id="304" r:id="rId20"/>
    <p:sldId id="305" r:id="rId21"/>
    <p:sldId id="306" r:id="rId22"/>
    <p:sldId id="378" r:id="rId23"/>
    <p:sldId id="307" r:id="rId24"/>
    <p:sldId id="308" r:id="rId25"/>
    <p:sldId id="309" r:id="rId26"/>
    <p:sldId id="310" r:id="rId27"/>
    <p:sldId id="311" r:id="rId28"/>
    <p:sldId id="312" r:id="rId29"/>
    <p:sldId id="313" r:id="rId30"/>
    <p:sldId id="314" r:id="rId31"/>
    <p:sldId id="315" r:id="rId32"/>
    <p:sldId id="316" r:id="rId33"/>
    <p:sldId id="317" r:id="rId34"/>
    <p:sldId id="318" r:id="rId35"/>
    <p:sldId id="319" r:id="rId36"/>
    <p:sldId id="379" r:id="rId37"/>
    <p:sldId id="320" r:id="rId38"/>
    <p:sldId id="321" r:id="rId39"/>
    <p:sldId id="322" r:id="rId40"/>
    <p:sldId id="323" r:id="rId41"/>
    <p:sldId id="325" r:id="rId42"/>
    <p:sldId id="326" r:id="rId43"/>
    <p:sldId id="302" r:id="rId44"/>
    <p:sldId id="380" r:id="rId45"/>
    <p:sldId id="350" r:id="rId46"/>
    <p:sldId id="351" r:id="rId47"/>
    <p:sldId id="359" r:id="rId48"/>
    <p:sldId id="353" r:id="rId49"/>
    <p:sldId id="354" r:id="rId50"/>
    <p:sldId id="355" r:id="rId51"/>
    <p:sldId id="356" r:id="rId52"/>
    <p:sldId id="357" r:id="rId53"/>
    <p:sldId id="358" r:id="rId54"/>
    <p:sldId id="361" r:id="rId55"/>
    <p:sldId id="327" r:id="rId56"/>
    <p:sldId id="328" r:id="rId57"/>
    <p:sldId id="329" r:id="rId58"/>
    <p:sldId id="330" r:id="rId59"/>
    <p:sldId id="331" r:id="rId60"/>
    <p:sldId id="332" r:id="rId61"/>
    <p:sldId id="333" r:id="rId62"/>
    <p:sldId id="349" r:id="rId63"/>
    <p:sldId id="334" r:id="rId64"/>
    <p:sldId id="335" r:id="rId65"/>
    <p:sldId id="289" r:id="rId66"/>
    <p:sldId id="336" r:id="rId67"/>
    <p:sldId id="362" r:id="rId68"/>
    <p:sldId id="337" r:id="rId69"/>
    <p:sldId id="338" r:id="rId70"/>
    <p:sldId id="339" r:id="rId71"/>
    <p:sldId id="292" r:id="rId72"/>
    <p:sldId id="294" r:id="rId73"/>
    <p:sldId id="295" r:id="rId74"/>
    <p:sldId id="301" r:id="rId75"/>
    <p:sldId id="296" r:id="rId76"/>
    <p:sldId id="298"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02" autoAdjust="0"/>
    <p:restoredTop sz="94660"/>
  </p:normalViewPr>
  <p:slideViewPr>
    <p:cSldViewPr>
      <p:cViewPr>
        <p:scale>
          <a:sx n="80" d="100"/>
          <a:sy n="80" d="100"/>
        </p:scale>
        <p:origin x="-96" y="93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3595CA-81A6-418F-B325-39F458DC9AE2}" type="doc">
      <dgm:prSet loTypeId="urn:microsoft.com/office/officeart/2005/8/layout/orgChart1" loCatId="hierarchy" qsTypeId="urn:microsoft.com/office/officeart/2005/8/quickstyle/simple1" qsCatId="simple" csTypeId="urn:microsoft.com/office/officeart/2005/8/colors/accent1_1" csCatId="accent1" phldr="1"/>
      <dgm:spPr/>
      <dgm:t>
        <a:bodyPr/>
        <a:lstStyle/>
        <a:p>
          <a:endParaRPr lang="en-US"/>
        </a:p>
      </dgm:t>
    </dgm:pt>
    <dgm:pt modelId="{37CCBBCB-37E4-47F4-973A-010F02B7C097}">
      <dgm:prSet phldrT="[Text]"/>
      <dgm:spPr/>
      <dgm:t>
        <a:bodyPr/>
        <a:lstStyle/>
        <a:p>
          <a:r>
            <a:rPr lang="en-US" b="1" dirty="0" smtClean="0"/>
            <a:t>Director</a:t>
          </a:r>
        </a:p>
        <a:p>
          <a:r>
            <a:rPr lang="en-US" dirty="0" smtClean="0"/>
            <a:t>M. Norman (interim)</a:t>
          </a:r>
          <a:endParaRPr lang="en-US" dirty="0"/>
        </a:p>
      </dgm:t>
    </dgm:pt>
    <dgm:pt modelId="{65BF7184-A081-4506-8C79-6C77A688CF6F}" type="parTrans" cxnId="{7026218E-B16B-4723-94B3-4C3984D1545C}">
      <dgm:prSet/>
      <dgm:spPr/>
      <dgm:t>
        <a:bodyPr/>
        <a:lstStyle/>
        <a:p>
          <a:endParaRPr lang="en-US"/>
        </a:p>
      </dgm:t>
    </dgm:pt>
    <dgm:pt modelId="{C7E88AC9-BBD6-4403-99B2-DF3D625C458F}" type="sibTrans" cxnId="{7026218E-B16B-4723-94B3-4C3984D1545C}">
      <dgm:prSet/>
      <dgm:spPr/>
      <dgm:t>
        <a:bodyPr/>
        <a:lstStyle/>
        <a:p>
          <a:endParaRPr lang="en-US"/>
        </a:p>
      </dgm:t>
    </dgm:pt>
    <dgm:pt modelId="{39410A57-6FAD-402D-AA6B-33E8CC2F66F9}" type="asst">
      <dgm:prSet phldrT="[Text]"/>
      <dgm:spPr/>
      <dgm:t>
        <a:bodyPr/>
        <a:lstStyle/>
        <a:p>
          <a:r>
            <a:rPr lang="en-US" b="1" dirty="0" smtClean="0"/>
            <a:t>Deputy Director</a:t>
          </a:r>
        </a:p>
        <a:p>
          <a:r>
            <a:rPr lang="en-US" dirty="0" smtClean="0"/>
            <a:t>R. Moore</a:t>
          </a:r>
          <a:endParaRPr lang="en-US" dirty="0"/>
        </a:p>
      </dgm:t>
    </dgm:pt>
    <dgm:pt modelId="{C3AF12AA-C09F-498C-8A10-43BF7A231261}" type="parTrans" cxnId="{B27BC34E-9D0E-40D7-AED3-162E2B35DD71}">
      <dgm:prSet/>
      <dgm:spPr/>
      <dgm:t>
        <a:bodyPr/>
        <a:lstStyle/>
        <a:p>
          <a:endParaRPr lang="en-US"/>
        </a:p>
      </dgm:t>
    </dgm:pt>
    <dgm:pt modelId="{B384378A-7095-4544-9C74-28E5FA2EFF99}" type="sibTrans" cxnId="{B27BC34E-9D0E-40D7-AED3-162E2B35DD71}">
      <dgm:prSet/>
      <dgm:spPr/>
      <dgm:t>
        <a:bodyPr/>
        <a:lstStyle/>
        <a:p>
          <a:endParaRPr lang="en-US"/>
        </a:p>
      </dgm:t>
    </dgm:pt>
    <dgm:pt modelId="{FE43B127-44B3-4540-AFCE-BAB1EFB5BBB3}">
      <dgm:prSet phldrT="[Text]"/>
      <dgm:spPr/>
      <dgm:t>
        <a:bodyPr/>
        <a:lstStyle/>
        <a:p>
          <a:pPr algn="ctr"/>
          <a:r>
            <a:rPr lang="en-US" b="1" dirty="0" smtClean="0"/>
            <a:t>National Systems</a:t>
          </a:r>
        </a:p>
        <a:p>
          <a:pPr algn="ctr"/>
          <a:r>
            <a:rPr lang="en-US" dirty="0" smtClean="0"/>
            <a:t>R. Moore</a:t>
          </a:r>
        </a:p>
        <a:p>
          <a:pPr algn="ctr"/>
          <a:r>
            <a:rPr lang="en-US" dirty="0" smtClean="0">
              <a:solidFill>
                <a:srgbClr val="FF0000"/>
              </a:solidFill>
            </a:rPr>
            <a:t>20 FTE</a:t>
          </a:r>
          <a:r>
            <a:rPr lang="en-US" dirty="0" smtClean="0"/>
            <a:t>	</a:t>
          </a:r>
          <a:endParaRPr lang="en-US" dirty="0"/>
        </a:p>
      </dgm:t>
    </dgm:pt>
    <dgm:pt modelId="{15BDB89B-CDD7-4831-B690-2862A3CE8661}" type="parTrans" cxnId="{DE5302CA-AB5F-4B8F-8665-E74211E4F2D4}">
      <dgm:prSet/>
      <dgm:spPr/>
      <dgm:t>
        <a:bodyPr/>
        <a:lstStyle/>
        <a:p>
          <a:endParaRPr lang="en-US"/>
        </a:p>
      </dgm:t>
    </dgm:pt>
    <dgm:pt modelId="{4BAA47C0-D87A-4E02-AEA2-77E26EF49B66}" type="sibTrans" cxnId="{DE5302CA-AB5F-4B8F-8665-E74211E4F2D4}">
      <dgm:prSet/>
      <dgm:spPr/>
      <dgm:t>
        <a:bodyPr/>
        <a:lstStyle/>
        <a:p>
          <a:endParaRPr lang="en-US"/>
        </a:p>
      </dgm:t>
    </dgm:pt>
    <dgm:pt modelId="{71A9C91A-AD9E-4500-B6A1-AC98F3443C3C}">
      <dgm:prSet phldrT="[Text]"/>
      <dgm:spPr/>
      <dgm:t>
        <a:bodyPr/>
        <a:lstStyle/>
        <a:p>
          <a:r>
            <a:rPr lang="en-US" b="1" dirty="0" smtClean="0"/>
            <a:t>U. Cal. Systems</a:t>
          </a:r>
        </a:p>
        <a:p>
          <a:r>
            <a:rPr lang="en-US" dirty="0" smtClean="0"/>
            <a:t>P.  Papadopoulos</a:t>
          </a:r>
        </a:p>
        <a:p>
          <a:r>
            <a:rPr lang="en-US" dirty="0" smtClean="0">
              <a:solidFill>
                <a:srgbClr val="FF0000"/>
              </a:solidFill>
            </a:rPr>
            <a:t>15 FTE</a:t>
          </a:r>
          <a:endParaRPr lang="en-US" dirty="0">
            <a:solidFill>
              <a:srgbClr val="FF0000"/>
            </a:solidFill>
          </a:endParaRPr>
        </a:p>
      </dgm:t>
    </dgm:pt>
    <dgm:pt modelId="{4DC19327-1539-4441-978A-1ECF41B0FD64}" type="parTrans" cxnId="{DFA2AB8F-81B0-462A-BC89-F8C258703FF2}">
      <dgm:prSet/>
      <dgm:spPr/>
      <dgm:t>
        <a:bodyPr/>
        <a:lstStyle/>
        <a:p>
          <a:endParaRPr lang="en-US"/>
        </a:p>
      </dgm:t>
    </dgm:pt>
    <dgm:pt modelId="{FAF13BD0-6108-4BEA-BFD9-63FF26526C97}" type="sibTrans" cxnId="{DFA2AB8F-81B0-462A-BC89-F8C258703FF2}">
      <dgm:prSet/>
      <dgm:spPr/>
      <dgm:t>
        <a:bodyPr/>
        <a:lstStyle/>
        <a:p>
          <a:endParaRPr lang="en-US"/>
        </a:p>
      </dgm:t>
    </dgm:pt>
    <dgm:pt modelId="{A263A236-46FA-469B-A35C-9B228FC0D3F0}">
      <dgm:prSet phldrT="[Text]"/>
      <dgm:spPr/>
      <dgm:t>
        <a:bodyPr/>
        <a:lstStyle/>
        <a:p>
          <a:r>
            <a:rPr lang="en-US" b="1" dirty="0" smtClean="0"/>
            <a:t>CI Services</a:t>
          </a:r>
        </a:p>
        <a:p>
          <a:r>
            <a:rPr lang="en-US" dirty="0" smtClean="0"/>
            <a:t>D. Thornton</a:t>
          </a:r>
        </a:p>
        <a:p>
          <a:r>
            <a:rPr lang="en-US" dirty="0" smtClean="0">
              <a:solidFill>
                <a:srgbClr val="FF0000"/>
              </a:solidFill>
            </a:rPr>
            <a:t>44 FTE</a:t>
          </a:r>
          <a:endParaRPr lang="en-US" dirty="0">
            <a:solidFill>
              <a:srgbClr val="FF0000"/>
            </a:solidFill>
          </a:endParaRPr>
        </a:p>
      </dgm:t>
    </dgm:pt>
    <dgm:pt modelId="{D526B8B0-84E7-48DA-8AB3-B7166BBBF0FC}" type="parTrans" cxnId="{D5031D4C-D788-4F7A-A769-CF91CE68C036}">
      <dgm:prSet/>
      <dgm:spPr/>
      <dgm:t>
        <a:bodyPr/>
        <a:lstStyle/>
        <a:p>
          <a:endParaRPr lang="en-US"/>
        </a:p>
      </dgm:t>
    </dgm:pt>
    <dgm:pt modelId="{A4AA68A7-CDAB-4D12-BB3F-D302FF2BDF66}" type="sibTrans" cxnId="{D5031D4C-D788-4F7A-A769-CF91CE68C036}">
      <dgm:prSet/>
      <dgm:spPr/>
      <dgm:t>
        <a:bodyPr/>
        <a:lstStyle/>
        <a:p>
          <a:endParaRPr lang="en-US"/>
        </a:p>
      </dgm:t>
    </dgm:pt>
    <dgm:pt modelId="{5312D61C-350A-423D-92C4-A635B6C61C70}">
      <dgm:prSet/>
      <dgm:spPr/>
      <dgm:t>
        <a:bodyPr/>
        <a:lstStyle/>
        <a:p>
          <a:r>
            <a:rPr lang="en-US" b="1" dirty="0" smtClean="0"/>
            <a:t>CI R&amp;D</a:t>
          </a:r>
        </a:p>
        <a:p>
          <a:r>
            <a:rPr lang="en-US" dirty="0" smtClean="0"/>
            <a:t>M. Norman</a:t>
          </a:r>
        </a:p>
        <a:p>
          <a:r>
            <a:rPr lang="en-US" dirty="0" smtClean="0">
              <a:solidFill>
                <a:srgbClr val="FF0000"/>
              </a:solidFill>
            </a:rPr>
            <a:t>106 FTE</a:t>
          </a:r>
          <a:endParaRPr lang="en-US" dirty="0">
            <a:solidFill>
              <a:srgbClr val="FF0000"/>
            </a:solidFill>
          </a:endParaRPr>
        </a:p>
      </dgm:t>
    </dgm:pt>
    <dgm:pt modelId="{70C33EDC-C4AD-4C6A-990F-01697EBB8E3F}" type="parTrans" cxnId="{91A40172-1917-4519-8D33-CF3304308DD1}">
      <dgm:prSet/>
      <dgm:spPr/>
      <dgm:t>
        <a:bodyPr/>
        <a:lstStyle/>
        <a:p>
          <a:endParaRPr lang="en-US"/>
        </a:p>
      </dgm:t>
    </dgm:pt>
    <dgm:pt modelId="{070B69DC-2055-448C-A370-23992C2DE380}" type="sibTrans" cxnId="{91A40172-1917-4519-8D33-CF3304308DD1}">
      <dgm:prSet/>
      <dgm:spPr/>
      <dgm:t>
        <a:bodyPr/>
        <a:lstStyle/>
        <a:p>
          <a:endParaRPr lang="en-US"/>
        </a:p>
      </dgm:t>
    </dgm:pt>
    <dgm:pt modelId="{A28EC65E-4669-44E7-8FF2-DCC5C8C1AA26}">
      <dgm:prSet/>
      <dgm:spPr/>
      <dgm:t>
        <a:bodyPr/>
        <a:lstStyle/>
        <a:p>
          <a:r>
            <a:rPr lang="en-US" b="1" dirty="0" smtClean="0"/>
            <a:t>Business Office</a:t>
          </a:r>
        </a:p>
        <a:p>
          <a:r>
            <a:rPr lang="en-US" dirty="0" smtClean="0"/>
            <a:t>L. Kafader</a:t>
          </a:r>
        </a:p>
        <a:p>
          <a:r>
            <a:rPr lang="en-US" dirty="0" smtClean="0">
              <a:solidFill>
                <a:srgbClr val="FF0000"/>
              </a:solidFill>
            </a:rPr>
            <a:t>27 FTE</a:t>
          </a:r>
          <a:endParaRPr lang="en-US" dirty="0">
            <a:solidFill>
              <a:srgbClr val="FF0000"/>
            </a:solidFill>
          </a:endParaRPr>
        </a:p>
      </dgm:t>
    </dgm:pt>
    <dgm:pt modelId="{799FCE66-6644-48AC-9716-E1C440DBEE50}" type="parTrans" cxnId="{40035836-BB96-40EE-BFBC-6E2067DB089C}">
      <dgm:prSet/>
      <dgm:spPr/>
      <dgm:t>
        <a:bodyPr/>
        <a:lstStyle/>
        <a:p>
          <a:endParaRPr lang="en-US"/>
        </a:p>
      </dgm:t>
    </dgm:pt>
    <dgm:pt modelId="{A75670C3-8DED-4E1E-85A0-50B793EDFB50}" type="sibTrans" cxnId="{40035836-BB96-40EE-BFBC-6E2067DB089C}">
      <dgm:prSet/>
      <dgm:spPr/>
      <dgm:t>
        <a:bodyPr/>
        <a:lstStyle/>
        <a:p>
          <a:endParaRPr lang="en-US"/>
        </a:p>
      </dgm:t>
    </dgm:pt>
    <dgm:pt modelId="{3F6BD10A-47EB-44CE-9611-B573FBE1839F}" type="pres">
      <dgm:prSet presAssocID="{203595CA-81A6-418F-B325-39F458DC9AE2}" presName="hierChild1" presStyleCnt="0">
        <dgm:presLayoutVars>
          <dgm:orgChart val="1"/>
          <dgm:chPref val="1"/>
          <dgm:dir/>
          <dgm:animOne val="branch"/>
          <dgm:animLvl val="lvl"/>
          <dgm:resizeHandles/>
        </dgm:presLayoutVars>
      </dgm:prSet>
      <dgm:spPr/>
      <dgm:t>
        <a:bodyPr/>
        <a:lstStyle/>
        <a:p>
          <a:endParaRPr lang="en-US"/>
        </a:p>
      </dgm:t>
    </dgm:pt>
    <dgm:pt modelId="{F4ACB8BC-1C7D-4947-8727-268993B05FEE}" type="pres">
      <dgm:prSet presAssocID="{37CCBBCB-37E4-47F4-973A-010F02B7C097}" presName="hierRoot1" presStyleCnt="0">
        <dgm:presLayoutVars>
          <dgm:hierBranch/>
        </dgm:presLayoutVars>
      </dgm:prSet>
      <dgm:spPr/>
    </dgm:pt>
    <dgm:pt modelId="{57901336-721E-4A47-B573-C89148A6048C}" type="pres">
      <dgm:prSet presAssocID="{37CCBBCB-37E4-47F4-973A-010F02B7C097}" presName="rootComposite1" presStyleCnt="0"/>
      <dgm:spPr/>
    </dgm:pt>
    <dgm:pt modelId="{63539667-4078-4465-8418-EDA1B16B6BD0}" type="pres">
      <dgm:prSet presAssocID="{37CCBBCB-37E4-47F4-973A-010F02B7C097}" presName="rootText1" presStyleLbl="node0" presStyleIdx="0" presStyleCnt="1">
        <dgm:presLayoutVars>
          <dgm:chPref val="3"/>
        </dgm:presLayoutVars>
      </dgm:prSet>
      <dgm:spPr/>
      <dgm:t>
        <a:bodyPr/>
        <a:lstStyle/>
        <a:p>
          <a:endParaRPr lang="en-US"/>
        </a:p>
      </dgm:t>
    </dgm:pt>
    <dgm:pt modelId="{BD25C711-0EE0-47A9-8D89-170A3170BC5D}" type="pres">
      <dgm:prSet presAssocID="{37CCBBCB-37E4-47F4-973A-010F02B7C097}" presName="rootConnector1" presStyleLbl="node1" presStyleIdx="0" presStyleCnt="0"/>
      <dgm:spPr/>
      <dgm:t>
        <a:bodyPr/>
        <a:lstStyle/>
        <a:p>
          <a:endParaRPr lang="en-US"/>
        </a:p>
      </dgm:t>
    </dgm:pt>
    <dgm:pt modelId="{C2C87E6E-AEF5-414A-8B09-7E04C242C570}" type="pres">
      <dgm:prSet presAssocID="{37CCBBCB-37E4-47F4-973A-010F02B7C097}" presName="hierChild2" presStyleCnt="0"/>
      <dgm:spPr/>
    </dgm:pt>
    <dgm:pt modelId="{5AFF2FA7-4097-4972-8757-17816A6AF58D}" type="pres">
      <dgm:prSet presAssocID="{15BDB89B-CDD7-4831-B690-2862A3CE8661}" presName="Name35" presStyleLbl="parChTrans1D2" presStyleIdx="0" presStyleCnt="6"/>
      <dgm:spPr/>
      <dgm:t>
        <a:bodyPr/>
        <a:lstStyle/>
        <a:p>
          <a:endParaRPr lang="en-US"/>
        </a:p>
      </dgm:t>
    </dgm:pt>
    <dgm:pt modelId="{C3CA8B59-4245-4BB2-8A16-7B2148D7ECA0}" type="pres">
      <dgm:prSet presAssocID="{FE43B127-44B3-4540-AFCE-BAB1EFB5BBB3}" presName="hierRoot2" presStyleCnt="0">
        <dgm:presLayoutVars>
          <dgm:hierBranch val="init"/>
        </dgm:presLayoutVars>
      </dgm:prSet>
      <dgm:spPr/>
    </dgm:pt>
    <dgm:pt modelId="{D87DA36A-B07F-4515-960B-457A7E03F4BD}" type="pres">
      <dgm:prSet presAssocID="{FE43B127-44B3-4540-AFCE-BAB1EFB5BBB3}" presName="rootComposite" presStyleCnt="0"/>
      <dgm:spPr/>
    </dgm:pt>
    <dgm:pt modelId="{49485A7E-F862-487C-88D5-E7A39CC9497A}" type="pres">
      <dgm:prSet presAssocID="{FE43B127-44B3-4540-AFCE-BAB1EFB5BBB3}" presName="rootText" presStyleLbl="node2" presStyleIdx="0" presStyleCnt="5" custScaleX="123191" custScaleY="155202">
        <dgm:presLayoutVars>
          <dgm:chPref val="3"/>
        </dgm:presLayoutVars>
      </dgm:prSet>
      <dgm:spPr/>
      <dgm:t>
        <a:bodyPr/>
        <a:lstStyle/>
        <a:p>
          <a:endParaRPr lang="en-US"/>
        </a:p>
      </dgm:t>
    </dgm:pt>
    <dgm:pt modelId="{FD8FE246-DBB2-445C-B551-6CC556B69160}" type="pres">
      <dgm:prSet presAssocID="{FE43B127-44B3-4540-AFCE-BAB1EFB5BBB3}" presName="rootConnector" presStyleLbl="node2" presStyleIdx="0" presStyleCnt="5"/>
      <dgm:spPr/>
      <dgm:t>
        <a:bodyPr/>
        <a:lstStyle/>
        <a:p>
          <a:endParaRPr lang="en-US"/>
        </a:p>
      </dgm:t>
    </dgm:pt>
    <dgm:pt modelId="{D8352EED-1C0C-4C33-B4E7-BB8EED146869}" type="pres">
      <dgm:prSet presAssocID="{FE43B127-44B3-4540-AFCE-BAB1EFB5BBB3}" presName="hierChild4" presStyleCnt="0"/>
      <dgm:spPr/>
    </dgm:pt>
    <dgm:pt modelId="{1F84B024-EADF-46A7-A7EA-5EDF9414DC21}" type="pres">
      <dgm:prSet presAssocID="{FE43B127-44B3-4540-AFCE-BAB1EFB5BBB3}" presName="hierChild5" presStyleCnt="0"/>
      <dgm:spPr/>
    </dgm:pt>
    <dgm:pt modelId="{EABA5BB9-EF62-4695-A9FB-29A86D7CD416}" type="pres">
      <dgm:prSet presAssocID="{4DC19327-1539-4441-978A-1ECF41B0FD64}" presName="Name35" presStyleLbl="parChTrans1D2" presStyleIdx="1" presStyleCnt="6"/>
      <dgm:spPr/>
      <dgm:t>
        <a:bodyPr/>
        <a:lstStyle/>
        <a:p>
          <a:endParaRPr lang="en-US"/>
        </a:p>
      </dgm:t>
    </dgm:pt>
    <dgm:pt modelId="{74119DA8-6C5E-4B90-ACE3-EAFCC3614A91}" type="pres">
      <dgm:prSet presAssocID="{71A9C91A-AD9E-4500-B6A1-AC98F3443C3C}" presName="hierRoot2" presStyleCnt="0">
        <dgm:presLayoutVars>
          <dgm:hierBranch val="init"/>
        </dgm:presLayoutVars>
      </dgm:prSet>
      <dgm:spPr/>
    </dgm:pt>
    <dgm:pt modelId="{40DE280B-6083-4098-9711-7C1B1AE672BA}" type="pres">
      <dgm:prSet presAssocID="{71A9C91A-AD9E-4500-B6A1-AC98F3443C3C}" presName="rootComposite" presStyleCnt="0"/>
      <dgm:spPr/>
    </dgm:pt>
    <dgm:pt modelId="{02C6FA33-E94B-43AB-8251-DA702582D247}" type="pres">
      <dgm:prSet presAssocID="{71A9C91A-AD9E-4500-B6A1-AC98F3443C3C}" presName="rootText" presStyleLbl="node2" presStyleIdx="1" presStyleCnt="5" custScaleX="117486" custScaleY="155202">
        <dgm:presLayoutVars>
          <dgm:chPref val="3"/>
        </dgm:presLayoutVars>
      </dgm:prSet>
      <dgm:spPr/>
      <dgm:t>
        <a:bodyPr/>
        <a:lstStyle/>
        <a:p>
          <a:endParaRPr lang="en-US"/>
        </a:p>
      </dgm:t>
    </dgm:pt>
    <dgm:pt modelId="{9E3E4A64-CE30-4904-AF4A-D45042E7F6BB}" type="pres">
      <dgm:prSet presAssocID="{71A9C91A-AD9E-4500-B6A1-AC98F3443C3C}" presName="rootConnector" presStyleLbl="node2" presStyleIdx="1" presStyleCnt="5"/>
      <dgm:spPr/>
      <dgm:t>
        <a:bodyPr/>
        <a:lstStyle/>
        <a:p>
          <a:endParaRPr lang="en-US"/>
        </a:p>
      </dgm:t>
    </dgm:pt>
    <dgm:pt modelId="{C81A4579-998C-498F-B965-9CB57045A959}" type="pres">
      <dgm:prSet presAssocID="{71A9C91A-AD9E-4500-B6A1-AC98F3443C3C}" presName="hierChild4" presStyleCnt="0"/>
      <dgm:spPr/>
    </dgm:pt>
    <dgm:pt modelId="{57F496EF-0A02-4AB9-B6A7-C2657816968A}" type="pres">
      <dgm:prSet presAssocID="{71A9C91A-AD9E-4500-B6A1-AC98F3443C3C}" presName="hierChild5" presStyleCnt="0"/>
      <dgm:spPr/>
    </dgm:pt>
    <dgm:pt modelId="{57613D09-3F47-45AC-A8D4-FC367B176318}" type="pres">
      <dgm:prSet presAssocID="{D526B8B0-84E7-48DA-8AB3-B7166BBBF0FC}" presName="Name35" presStyleLbl="parChTrans1D2" presStyleIdx="2" presStyleCnt="6"/>
      <dgm:spPr/>
      <dgm:t>
        <a:bodyPr/>
        <a:lstStyle/>
        <a:p>
          <a:endParaRPr lang="en-US"/>
        </a:p>
      </dgm:t>
    </dgm:pt>
    <dgm:pt modelId="{0FD9F36B-F5FE-4452-8F8B-3CE3ABD67B18}" type="pres">
      <dgm:prSet presAssocID="{A263A236-46FA-469B-A35C-9B228FC0D3F0}" presName="hierRoot2" presStyleCnt="0">
        <dgm:presLayoutVars>
          <dgm:hierBranch val="init"/>
        </dgm:presLayoutVars>
      </dgm:prSet>
      <dgm:spPr/>
    </dgm:pt>
    <dgm:pt modelId="{2126AF40-6744-4EDF-94CB-F6D7B6941BFA}" type="pres">
      <dgm:prSet presAssocID="{A263A236-46FA-469B-A35C-9B228FC0D3F0}" presName="rootComposite" presStyleCnt="0"/>
      <dgm:spPr/>
    </dgm:pt>
    <dgm:pt modelId="{4B9ACB22-C7F3-4B59-92BD-060C16AFA81E}" type="pres">
      <dgm:prSet presAssocID="{A263A236-46FA-469B-A35C-9B228FC0D3F0}" presName="rootText" presStyleLbl="node2" presStyleIdx="2" presStyleCnt="5" custScaleY="155202">
        <dgm:presLayoutVars>
          <dgm:chPref val="3"/>
        </dgm:presLayoutVars>
      </dgm:prSet>
      <dgm:spPr/>
      <dgm:t>
        <a:bodyPr/>
        <a:lstStyle/>
        <a:p>
          <a:endParaRPr lang="en-US"/>
        </a:p>
      </dgm:t>
    </dgm:pt>
    <dgm:pt modelId="{10C161CE-433D-4C76-A73D-0A7087904F6A}" type="pres">
      <dgm:prSet presAssocID="{A263A236-46FA-469B-A35C-9B228FC0D3F0}" presName="rootConnector" presStyleLbl="node2" presStyleIdx="2" presStyleCnt="5"/>
      <dgm:spPr/>
      <dgm:t>
        <a:bodyPr/>
        <a:lstStyle/>
        <a:p>
          <a:endParaRPr lang="en-US"/>
        </a:p>
      </dgm:t>
    </dgm:pt>
    <dgm:pt modelId="{4D081947-6425-4BFF-BCB4-9C7C000AC857}" type="pres">
      <dgm:prSet presAssocID="{A263A236-46FA-469B-A35C-9B228FC0D3F0}" presName="hierChild4" presStyleCnt="0"/>
      <dgm:spPr/>
    </dgm:pt>
    <dgm:pt modelId="{8CFFAEE1-AD01-428B-8476-40DB38F8B4B4}" type="pres">
      <dgm:prSet presAssocID="{A263A236-46FA-469B-A35C-9B228FC0D3F0}" presName="hierChild5" presStyleCnt="0"/>
      <dgm:spPr/>
    </dgm:pt>
    <dgm:pt modelId="{308D21B7-5413-43E5-AC65-459D1DE2BF2F}" type="pres">
      <dgm:prSet presAssocID="{70C33EDC-C4AD-4C6A-990F-01697EBB8E3F}" presName="Name35" presStyleLbl="parChTrans1D2" presStyleIdx="3" presStyleCnt="6"/>
      <dgm:spPr/>
      <dgm:t>
        <a:bodyPr/>
        <a:lstStyle/>
        <a:p>
          <a:endParaRPr lang="en-US"/>
        </a:p>
      </dgm:t>
    </dgm:pt>
    <dgm:pt modelId="{D1E7249D-7EA0-42C5-AD46-807AFAE38D00}" type="pres">
      <dgm:prSet presAssocID="{5312D61C-350A-423D-92C4-A635B6C61C70}" presName="hierRoot2" presStyleCnt="0">
        <dgm:presLayoutVars>
          <dgm:hierBranch val="init"/>
        </dgm:presLayoutVars>
      </dgm:prSet>
      <dgm:spPr/>
    </dgm:pt>
    <dgm:pt modelId="{028A6490-EAFF-4703-9CEB-F7419BCE72BA}" type="pres">
      <dgm:prSet presAssocID="{5312D61C-350A-423D-92C4-A635B6C61C70}" presName="rootComposite" presStyleCnt="0"/>
      <dgm:spPr/>
    </dgm:pt>
    <dgm:pt modelId="{2C9464CF-362D-4154-8D56-C6B03A67FB59}" type="pres">
      <dgm:prSet presAssocID="{5312D61C-350A-423D-92C4-A635B6C61C70}" presName="rootText" presStyleLbl="node2" presStyleIdx="3" presStyleCnt="5" custScaleY="155202">
        <dgm:presLayoutVars>
          <dgm:chPref val="3"/>
        </dgm:presLayoutVars>
      </dgm:prSet>
      <dgm:spPr/>
      <dgm:t>
        <a:bodyPr/>
        <a:lstStyle/>
        <a:p>
          <a:endParaRPr lang="en-US"/>
        </a:p>
      </dgm:t>
    </dgm:pt>
    <dgm:pt modelId="{9DDFF675-D090-4C63-8E63-74AD0281CA94}" type="pres">
      <dgm:prSet presAssocID="{5312D61C-350A-423D-92C4-A635B6C61C70}" presName="rootConnector" presStyleLbl="node2" presStyleIdx="3" presStyleCnt="5"/>
      <dgm:spPr/>
      <dgm:t>
        <a:bodyPr/>
        <a:lstStyle/>
        <a:p>
          <a:endParaRPr lang="en-US"/>
        </a:p>
      </dgm:t>
    </dgm:pt>
    <dgm:pt modelId="{B672AADB-B95D-48DF-98A8-E7F7421A9EE3}" type="pres">
      <dgm:prSet presAssocID="{5312D61C-350A-423D-92C4-A635B6C61C70}" presName="hierChild4" presStyleCnt="0"/>
      <dgm:spPr/>
    </dgm:pt>
    <dgm:pt modelId="{9B277DDB-ADA0-4A5C-AB29-76C8065C9B86}" type="pres">
      <dgm:prSet presAssocID="{5312D61C-350A-423D-92C4-A635B6C61C70}" presName="hierChild5" presStyleCnt="0"/>
      <dgm:spPr/>
    </dgm:pt>
    <dgm:pt modelId="{A50326F3-A75B-407C-9AB8-208198319757}" type="pres">
      <dgm:prSet presAssocID="{799FCE66-6644-48AC-9716-E1C440DBEE50}" presName="Name35" presStyleLbl="parChTrans1D2" presStyleIdx="4" presStyleCnt="6"/>
      <dgm:spPr/>
      <dgm:t>
        <a:bodyPr/>
        <a:lstStyle/>
        <a:p>
          <a:endParaRPr lang="en-US"/>
        </a:p>
      </dgm:t>
    </dgm:pt>
    <dgm:pt modelId="{4AA1D9AF-314D-475C-A314-D2055F97E52B}" type="pres">
      <dgm:prSet presAssocID="{A28EC65E-4669-44E7-8FF2-DCC5C8C1AA26}" presName="hierRoot2" presStyleCnt="0">
        <dgm:presLayoutVars>
          <dgm:hierBranch val="init"/>
        </dgm:presLayoutVars>
      </dgm:prSet>
      <dgm:spPr/>
    </dgm:pt>
    <dgm:pt modelId="{3A96EE1D-6533-4970-9262-51E5E9FF6D21}" type="pres">
      <dgm:prSet presAssocID="{A28EC65E-4669-44E7-8FF2-DCC5C8C1AA26}" presName="rootComposite" presStyleCnt="0"/>
      <dgm:spPr/>
    </dgm:pt>
    <dgm:pt modelId="{CE1A6651-3E49-46D7-88DD-5BBA55A73D10}" type="pres">
      <dgm:prSet presAssocID="{A28EC65E-4669-44E7-8FF2-DCC5C8C1AA26}" presName="rootText" presStyleLbl="node2" presStyleIdx="4" presStyleCnt="5" custScaleX="107781" custScaleY="155202">
        <dgm:presLayoutVars>
          <dgm:chPref val="3"/>
        </dgm:presLayoutVars>
      </dgm:prSet>
      <dgm:spPr/>
      <dgm:t>
        <a:bodyPr/>
        <a:lstStyle/>
        <a:p>
          <a:endParaRPr lang="en-US"/>
        </a:p>
      </dgm:t>
    </dgm:pt>
    <dgm:pt modelId="{B21641BE-E8E2-44AE-A535-9B2344830B0F}" type="pres">
      <dgm:prSet presAssocID="{A28EC65E-4669-44E7-8FF2-DCC5C8C1AA26}" presName="rootConnector" presStyleLbl="node2" presStyleIdx="4" presStyleCnt="5"/>
      <dgm:spPr/>
      <dgm:t>
        <a:bodyPr/>
        <a:lstStyle/>
        <a:p>
          <a:endParaRPr lang="en-US"/>
        </a:p>
      </dgm:t>
    </dgm:pt>
    <dgm:pt modelId="{D038DD6F-2E46-4273-A491-1563D9FE5827}" type="pres">
      <dgm:prSet presAssocID="{A28EC65E-4669-44E7-8FF2-DCC5C8C1AA26}" presName="hierChild4" presStyleCnt="0"/>
      <dgm:spPr/>
    </dgm:pt>
    <dgm:pt modelId="{B45C0BCB-00E8-42BD-B93B-0648BDD52494}" type="pres">
      <dgm:prSet presAssocID="{A28EC65E-4669-44E7-8FF2-DCC5C8C1AA26}" presName="hierChild5" presStyleCnt="0"/>
      <dgm:spPr/>
    </dgm:pt>
    <dgm:pt modelId="{169F2219-307E-4621-8EEC-FC72288EFE37}" type="pres">
      <dgm:prSet presAssocID="{37CCBBCB-37E4-47F4-973A-010F02B7C097}" presName="hierChild3" presStyleCnt="0"/>
      <dgm:spPr/>
    </dgm:pt>
    <dgm:pt modelId="{33A12D94-A748-437A-85A2-49C6F4018E7B}" type="pres">
      <dgm:prSet presAssocID="{C3AF12AA-C09F-498C-8A10-43BF7A231261}" presName="Name111" presStyleLbl="parChTrans1D2" presStyleIdx="5" presStyleCnt="6"/>
      <dgm:spPr/>
      <dgm:t>
        <a:bodyPr/>
        <a:lstStyle/>
        <a:p>
          <a:endParaRPr lang="en-US"/>
        </a:p>
      </dgm:t>
    </dgm:pt>
    <dgm:pt modelId="{DCA85C69-DF7C-4388-858D-79CAB2B725C2}" type="pres">
      <dgm:prSet presAssocID="{39410A57-6FAD-402D-AA6B-33E8CC2F66F9}" presName="hierRoot3" presStyleCnt="0">
        <dgm:presLayoutVars>
          <dgm:hierBranch val="init"/>
        </dgm:presLayoutVars>
      </dgm:prSet>
      <dgm:spPr/>
    </dgm:pt>
    <dgm:pt modelId="{A4C1FB04-73C0-4209-B925-FD103227A3E8}" type="pres">
      <dgm:prSet presAssocID="{39410A57-6FAD-402D-AA6B-33E8CC2F66F9}" presName="rootComposite3" presStyleCnt="0"/>
      <dgm:spPr/>
    </dgm:pt>
    <dgm:pt modelId="{270CF01F-D75F-4E8D-B450-E10B5CD43A51}" type="pres">
      <dgm:prSet presAssocID="{39410A57-6FAD-402D-AA6B-33E8CC2F66F9}" presName="rootText3" presStyleLbl="asst1" presStyleIdx="0" presStyleCnt="1">
        <dgm:presLayoutVars>
          <dgm:chPref val="3"/>
        </dgm:presLayoutVars>
      </dgm:prSet>
      <dgm:spPr/>
      <dgm:t>
        <a:bodyPr/>
        <a:lstStyle/>
        <a:p>
          <a:endParaRPr lang="en-US"/>
        </a:p>
      </dgm:t>
    </dgm:pt>
    <dgm:pt modelId="{5B0A66CD-9302-4485-956E-0D01E85AF29C}" type="pres">
      <dgm:prSet presAssocID="{39410A57-6FAD-402D-AA6B-33E8CC2F66F9}" presName="rootConnector3" presStyleLbl="asst1" presStyleIdx="0" presStyleCnt="1"/>
      <dgm:spPr/>
      <dgm:t>
        <a:bodyPr/>
        <a:lstStyle/>
        <a:p>
          <a:endParaRPr lang="en-US"/>
        </a:p>
      </dgm:t>
    </dgm:pt>
    <dgm:pt modelId="{42D45052-E1F6-45B8-A72B-CBA323918DAA}" type="pres">
      <dgm:prSet presAssocID="{39410A57-6FAD-402D-AA6B-33E8CC2F66F9}" presName="hierChild6" presStyleCnt="0"/>
      <dgm:spPr/>
    </dgm:pt>
    <dgm:pt modelId="{CB0F95CC-1E84-4BDD-8CA9-84A5BECED0A3}" type="pres">
      <dgm:prSet presAssocID="{39410A57-6FAD-402D-AA6B-33E8CC2F66F9}" presName="hierChild7" presStyleCnt="0"/>
      <dgm:spPr/>
    </dgm:pt>
  </dgm:ptLst>
  <dgm:cxnLst>
    <dgm:cxn modelId="{74FF10C2-645A-49EA-843B-9E60028D6FF8}" type="presOf" srcId="{5312D61C-350A-423D-92C4-A635B6C61C70}" destId="{2C9464CF-362D-4154-8D56-C6B03A67FB59}" srcOrd="0" destOrd="0" presId="urn:microsoft.com/office/officeart/2005/8/layout/orgChart1"/>
    <dgm:cxn modelId="{4D593DB5-565B-457B-9085-613F7DADD645}" type="presOf" srcId="{A263A236-46FA-469B-A35C-9B228FC0D3F0}" destId="{4B9ACB22-C7F3-4B59-92BD-060C16AFA81E}" srcOrd="0" destOrd="0" presId="urn:microsoft.com/office/officeart/2005/8/layout/orgChart1"/>
    <dgm:cxn modelId="{74C351EE-B601-4E4A-873B-E0C8B883337A}" type="presOf" srcId="{A28EC65E-4669-44E7-8FF2-DCC5C8C1AA26}" destId="{B21641BE-E8E2-44AE-A535-9B2344830B0F}" srcOrd="1" destOrd="0" presId="urn:microsoft.com/office/officeart/2005/8/layout/orgChart1"/>
    <dgm:cxn modelId="{F272A02B-1E27-48D0-BA07-296830991583}" type="presOf" srcId="{FE43B127-44B3-4540-AFCE-BAB1EFB5BBB3}" destId="{49485A7E-F862-487C-88D5-E7A39CC9497A}" srcOrd="0" destOrd="0" presId="urn:microsoft.com/office/officeart/2005/8/layout/orgChart1"/>
    <dgm:cxn modelId="{B22184A4-2109-4E6A-8400-464EDC3A4831}" type="presOf" srcId="{37CCBBCB-37E4-47F4-973A-010F02B7C097}" destId="{BD25C711-0EE0-47A9-8D89-170A3170BC5D}" srcOrd="1" destOrd="0" presId="urn:microsoft.com/office/officeart/2005/8/layout/orgChart1"/>
    <dgm:cxn modelId="{68DB721B-B46E-442E-98DC-BAA4E5785214}" type="presOf" srcId="{37CCBBCB-37E4-47F4-973A-010F02B7C097}" destId="{63539667-4078-4465-8418-EDA1B16B6BD0}" srcOrd="0" destOrd="0" presId="urn:microsoft.com/office/officeart/2005/8/layout/orgChart1"/>
    <dgm:cxn modelId="{BBCA278D-4806-4D88-A4CC-9DBEF548D377}" type="presOf" srcId="{39410A57-6FAD-402D-AA6B-33E8CC2F66F9}" destId="{5B0A66CD-9302-4485-956E-0D01E85AF29C}" srcOrd="1" destOrd="0" presId="urn:microsoft.com/office/officeart/2005/8/layout/orgChart1"/>
    <dgm:cxn modelId="{976E7065-4691-4244-BBB7-9EFF102D8D8D}" type="presOf" srcId="{70C33EDC-C4AD-4C6A-990F-01697EBB8E3F}" destId="{308D21B7-5413-43E5-AC65-459D1DE2BF2F}" srcOrd="0" destOrd="0" presId="urn:microsoft.com/office/officeart/2005/8/layout/orgChart1"/>
    <dgm:cxn modelId="{F4B33673-A122-48B0-BC3C-7BB7AB1E0145}" type="presOf" srcId="{203595CA-81A6-418F-B325-39F458DC9AE2}" destId="{3F6BD10A-47EB-44CE-9611-B573FBE1839F}" srcOrd="0" destOrd="0" presId="urn:microsoft.com/office/officeart/2005/8/layout/orgChart1"/>
    <dgm:cxn modelId="{F6C2659E-4EE1-4D7C-96C2-54C3DCD15614}" type="presOf" srcId="{FE43B127-44B3-4540-AFCE-BAB1EFB5BBB3}" destId="{FD8FE246-DBB2-445C-B551-6CC556B69160}" srcOrd="1" destOrd="0" presId="urn:microsoft.com/office/officeart/2005/8/layout/orgChart1"/>
    <dgm:cxn modelId="{40035836-BB96-40EE-BFBC-6E2067DB089C}" srcId="{37CCBBCB-37E4-47F4-973A-010F02B7C097}" destId="{A28EC65E-4669-44E7-8FF2-DCC5C8C1AA26}" srcOrd="5" destOrd="0" parTransId="{799FCE66-6644-48AC-9716-E1C440DBEE50}" sibTransId="{A75670C3-8DED-4E1E-85A0-50B793EDFB50}"/>
    <dgm:cxn modelId="{B357D699-F6B0-423A-B5A2-7B7D21811AA8}" type="presOf" srcId="{15BDB89B-CDD7-4831-B690-2862A3CE8661}" destId="{5AFF2FA7-4097-4972-8757-17816A6AF58D}" srcOrd="0" destOrd="0" presId="urn:microsoft.com/office/officeart/2005/8/layout/orgChart1"/>
    <dgm:cxn modelId="{2163C60C-0823-4213-AD75-5ACD08A65C53}" type="presOf" srcId="{5312D61C-350A-423D-92C4-A635B6C61C70}" destId="{9DDFF675-D090-4C63-8E63-74AD0281CA94}" srcOrd="1" destOrd="0" presId="urn:microsoft.com/office/officeart/2005/8/layout/orgChart1"/>
    <dgm:cxn modelId="{FF1E335E-B074-4B89-89C9-25E7D1E82FD1}" type="presOf" srcId="{A263A236-46FA-469B-A35C-9B228FC0D3F0}" destId="{10C161CE-433D-4C76-A73D-0A7087904F6A}" srcOrd="1" destOrd="0" presId="urn:microsoft.com/office/officeart/2005/8/layout/orgChart1"/>
    <dgm:cxn modelId="{91A40172-1917-4519-8D33-CF3304308DD1}" srcId="{37CCBBCB-37E4-47F4-973A-010F02B7C097}" destId="{5312D61C-350A-423D-92C4-A635B6C61C70}" srcOrd="4" destOrd="0" parTransId="{70C33EDC-C4AD-4C6A-990F-01697EBB8E3F}" sibTransId="{070B69DC-2055-448C-A370-23992C2DE380}"/>
    <dgm:cxn modelId="{B27BC34E-9D0E-40D7-AED3-162E2B35DD71}" srcId="{37CCBBCB-37E4-47F4-973A-010F02B7C097}" destId="{39410A57-6FAD-402D-AA6B-33E8CC2F66F9}" srcOrd="0" destOrd="0" parTransId="{C3AF12AA-C09F-498C-8A10-43BF7A231261}" sibTransId="{B384378A-7095-4544-9C74-28E5FA2EFF99}"/>
    <dgm:cxn modelId="{8E57FBD3-6D67-47A4-8E81-51382A88EDA1}" type="presOf" srcId="{799FCE66-6644-48AC-9716-E1C440DBEE50}" destId="{A50326F3-A75B-407C-9AB8-208198319757}" srcOrd="0" destOrd="0" presId="urn:microsoft.com/office/officeart/2005/8/layout/orgChart1"/>
    <dgm:cxn modelId="{6E7ADE54-122D-4983-99D5-F5BA5B23A9B9}" type="presOf" srcId="{71A9C91A-AD9E-4500-B6A1-AC98F3443C3C}" destId="{02C6FA33-E94B-43AB-8251-DA702582D247}" srcOrd="0" destOrd="0" presId="urn:microsoft.com/office/officeart/2005/8/layout/orgChart1"/>
    <dgm:cxn modelId="{E7FE5BE4-3C04-4C61-940F-4AA6C025533F}" type="presOf" srcId="{71A9C91A-AD9E-4500-B6A1-AC98F3443C3C}" destId="{9E3E4A64-CE30-4904-AF4A-D45042E7F6BB}" srcOrd="1" destOrd="0" presId="urn:microsoft.com/office/officeart/2005/8/layout/orgChart1"/>
    <dgm:cxn modelId="{7026218E-B16B-4723-94B3-4C3984D1545C}" srcId="{203595CA-81A6-418F-B325-39F458DC9AE2}" destId="{37CCBBCB-37E4-47F4-973A-010F02B7C097}" srcOrd="0" destOrd="0" parTransId="{65BF7184-A081-4506-8C79-6C77A688CF6F}" sibTransId="{C7E88AC9-BBD6-4403-99B2-DF3D625C458F}"/>
    <dgm:cxn modelId="{D60C83F8-E795-45CE-B960-50E457895134}" type="presOf" srcId="{C3AF12AA-C09F-498C-8A10-43BF7A231261}" destId="{33A12D94-A748-437A-85A2-49C6F4018E7B}" srcOrd="0" destOrd="0" presId="urn:microsoft.com/office/officeart/2005/8/layout/orgChart1"/>
    <dgm:cxn modelId="{33083EB3-0BA9-40CA-838E-9531D16A7710}" type="presOf" srcId="{4DC19327-1539-4441-978A-1ECF41B0FD64}" destId="{EABA5BB9-EF62-4695-A9FB-29A86D7CD416}" srcOrd="0" destOrd="0" presId="urn:microsoft.com/office/officeart/2005/8/layout/orgChart1"/>
    <dgm:cxn modelId="{DFA2AB8F-81B0-462A-BC89-F8C258703FF2}" srcId="{37CCBBCB-37E4-47F4-973A-010F02B7C097}" destId="{71A9C91A-AD9E-4500-B6A1-AC98F3443C3C}" srcOrd="2" destOrd="0" parTransId="{4DC19327-1539-4441-978A-1ECF41B0FD64}" sibTransId="{FAF13BD0-6108-4BEA-BFD9-63FF26526C97}"/>
    <dgm:cxn modelId="{16A995D5-BD35-4BEA-A927-1A7831977D7F}" type="presOf" srcId="{39410A57-6FAD-402D-AA6B-33E8CC2F66F9}" destId="{270CF01F-D75F-4E8D-B450-E10B5CD43A51}" srcOrd="0" destOrd="0" presId="urn:microsoft.com/office/officeart/2005/8/layout/orgChart1"/>
    <dgm:cxn modelId="{D5031D4C-D788-4F7A-A769-CF91CE68C036}" srcId="{37CCBBCB-37E4-47F4-973A-010F02B7C097}" destId="{A263A236-46FA-469B-A35C-9B228FC0D3F0}" srcOrd="3" destOrd="0" parTransId="{D526B8B0-84E7-48DA-8AB3-B7166BBBF0FC}" sibTransId="{A4AA68A7-CDAB-4D12-BB3F-D302FF2BDF66}"/>
    <dgm:cxn modelId="{04234EEA-7243-43F8-9CF2-55D21889C258}" type="presOf" srcId="{A28EC65E-4669-44E7-8FF2-DCC5C8C1AA26}" destId="{CE1A6651-3E49-46D7-88DD-5BBA55A73D10}" srcOrd="0" destOrd="0" presId="urn:microsoft.com/office/officeart/2005/8/layout/orgChart1"/>
    <dgm:cxn modelId="{050FAD36-BDF4-4D13-AD1C-13676660ECD3}" type="presOf" srcId="{D526B8B0-84E7-48DA-8AB3-B7166BBBF0FC}" destId="{57613D09-3F47-45AC-A8D4-FC367B176318}" srcOrd="0" destOrd="0" presId="urn:microsoft.com/office/officeart/2005/8/layout/orgChart1"/>
    <dgm:cxn modelId="{DE5302CA-AB5F-4B8F-8665-E74211E4F2D4}" srcId="{37CCBBCB-37E4-47F4-973A-010F02B7C097}" destId="{FE43B127-44B3-4540-AFCE-BAB1EFB5BBB3}" srcOrd="1" destOrd="0" parTransId="{15BDB89B-CDD7-4831-B690-2862A3CE8661}" sibTransId="{4BAA47C0-D87A-4E02-AEA2-77E26EF49B66}"/>
    <dgm:cxn modelId="{D301C5DA-EA5E-41F6-96B8-DEC6C6086BC9}" type="presParOf" srcId="{3F6BD10A-47EB-44CE-9611-B573FBE1839F}" destId="{F4ACB8BC-1C7D-4947-8727-268993B05FEE}" srcOrd="0" destOrd="0" presId="urn:microsoft.com/office/officeart/2005/8/layout/orgChart1"/>
    <dgm:cxn modelId="{3C4A80C8-6068-41AE-A870-CC8E7994CC32}" type="presParOf" srcId="{F4ACB8BC-1C7D-4947-8727-268993B05FEE}" destId="{57901336-721E-4A47-B573-C89148A6048C}" srcOrd="0" destOrd="0" presId="urn:microsoft.com/office/officeart/2005/8/layout/orgChart1"/>
    <dgm:cxn modelId="{35956411-F299-4B3F-94DF-A296889E1E1D}" type="presParOf" srcId="{57901336-721E-4A47-B573-C89148A6048C}" destId="{63539667-4078-4465-8418-EDA1B16B6BD0}" srcOrd="0" destOrd="0" presId="urn:microsoft.com/office/officeart/2005/8/layout/orgChart1"/>
    <dgm:cxn modelId="{86F9CAB6-4FDB-46F2-AC7E-398513143456}" type="presParOf" srcId="{57901336-721E-4A47-B573-C89148A6048C}" destId="{BD25C711-0EE0-47A9-8D89-170A3170BC5D}" srcOrd="1" destOrd="0" presId="urn:microsoft.com/office/officeart/2005/8/layout/orgChart1"/>
    <dgm:cxn modelId="{3AB30399-F55F-44C8-820D-4B444B49BFC4}" type="presParOf" srcId="{F4ACB8BC-1C7D-4947-8727-268993B05FEE}" destId="{C2C87E6E-AEF5-414A-8B09-7E04C242C570}" srcOrd="1" destOrd="0" presId="urn:microsoft.com/office/officeart/2005/8/layout/orgChart1"/>
    <dgm:cxn modelId="{C4BF6AEF-0EB7-413B-8CA3-514FF5BB0683}" type="presParOf" srcId="{C2C87E6E-AEF5-414A-8B09-7E04C242C570}" destId="{5AFF2FA7-4097-4972-8757-17816A6AF58D}" srcOrd="0" destOrd="0" presId="urn:microsoft.com/office/officeart/2005/8/layout/orgChart1"/>
    <dgm:cxn modelId="{880DC236-C6CF-4683-965B-F21B7A45BB29}" type="presParOf" srcId="{C2C87E6E-AEF5-414A-8B09-7E04C242C570}" destId="{C3CA8B59-4245-4BB2-8A16-7B2148D7ECA0}" srcOrd="1" destOrd="0" presId="urn:microsoft.com/office/officeart/2005/8/layout/orgChart1"/>
    <dgm:cxn modelId="{D3D442D4-F681-421F-934B-7D045AA2693D}" type="presParOf" srcId="{C3CA8B59-4245-4BB2-8A16-7B2148D7ECA0}" destId="{D87DA36A-B07F-4515-960B-457A7E03F4BD}" srcOrd="0" destOrd="0" presId="urn:microsoft.com/office/officeart/2005/8/layout/orgChart1"/>
    <dgm:cxn modelId="{7574AD3D-8283-43A8-8B35-34F7C40D33E6}" type="presParOf" srcId="{D87DA36A-B07F-4515-960B-457A7E03F4BD}" destId="{49485A7E-F862-487C-88D5-E7A39CC9497A}" srcOrd="0" destOrd="0" presId="urn:microsoft.com/office/officeart/2005/8/layout/orgChart1"/>
    <dgm:cxn modelId="{08E3A4C0-18A7-44A3-AA1C-84BF26CC38E4}" type="presParOf" srcId="{D87DA36A-B07F-4515-960B-457A7E03F4BD}" destId="{FD8FE246-DBB2-445C-B551-6CC556B69160}" srcOrd="1" destOrd="0" presId="urn:microsoft.com/office/officeart/2005/8/layout/orgChart1"/>
    <dgm:cxn modelId="{DC17B7CE-8CB5-4B06-A5DC-ABBA162466A3}" type="presParOf" srcId="{C3CA8B59-4245-4BB2-8A16-7B2148D7ECA0}" destId="{D8352EED-1C0C-4C33-B4E7-BB8EED146869}" srcOrd="1" destOrd="0" presId="urn:microsoft.com/office/officeart/2005/8/layout/orgChart1"/>
    <dgm:cxn modelId="{AF47EBE4-5A73-4ECB-90D7-6DCF2D6E3FDC}" type="presParOf" srcId="{C3CA8B59-4245-4BB2-8A16-7B2148D7ECA0}" destId="{1F84B024-EADF-46A7-A7EA-5EDF9414DC21}" srcOrd="2" destOrd="0" presId="urn:microsoft.com/office/officeart/2005/8/layout/orgChart1"/>
    <dgm:cxn modelId="{21341777-BA89-4C4E-BC20-C84EE79ECEB0}" type="presParOf" srcId="{C2C87E6E-AEF5-414A-8B09-7E04C242C570}" destId="{EABA5BB9-EF62-4695-A9FB-29A86D7CD416}" srcOrd="2" destOrd="0" presId="urn:microsoft.com/office/officeart/2005/8/layout/orgChart1"/>
    <dgm:cxn modelId="{E905EAAA-8E89-4C33-BF30-AB9133770292}" type="presParOf" srcId="{C2C87E6E-AEF5-414A-8B09-7E04C242C570}" destId="{74119DA8-6C5E-4B90-ACE3-EAFCC3614A91}" srcOrd="3" destOrd="0" presId="urn:microsoft.com/office/officeart/2005/8/layout/orgChart1"/>
    <dgm:cxn modelId="{9F8595C7-CFFE-4CCE-889F-B4C45A7D9ECC}" type="presParOf" srcId="{74119DA8-6C5E-4B90-ACE3-EAFCC3614A91}" destId="{40DE280B-6083-4098-9711-7C1B1AE672BA}" srcOrd="0" destOrd="0" presId="urn:microsoft.com/office/officeart/2005/8/layout/orgChart1"/>
    <dgm:cxn modelId="{8EB5622B-2EF8-4AD1-A0B9-6ECB6C79B1C7}" type="presParOf" srcId="{40DE280B-6083-4098-9711-7C1B1AE672BA}" destId="{02C6FA33-E94B-43AB-8251-DA702582D247}" srcOrd="0" destOrd="0" presId="urn:microsoft.com/office/officeart/2005/8/layout/orgChart1"/>
    <dgm:cxn modelId="{334EB55C-6479-4873-88FB-0B248BA2BA8D}" type="presParOf" srcId="{40DE280B-6083-4098-9711-7C1B1AE672BA}" destId="{9E3E4A64-CE30-4904-AF4A-D45042E7F6BB}" srcOrd="1" destOrd="0" presId="urn:microsoft.com/office/officeart/2005/8/layout/orgChart1"/>
    <dgm:cxn modelId="{36CD3C3F-376F-4200-9CA3-9279D199689D}" type="presParOf" srcId="{74119DA8-6C5E-4B90-ACE3-EAFCC3614A91}" destId="{C81A4579-998C-498F-B965-9CB57045A959}" srcOrd="1" destOrd="0" presId="urn:microsoft.com/office/officeart/2005/8/layout/orgChart1"/>
    <dgm:cxn modelId="{F65527DE-AEF4-4243-B5CA-183113315A7B}" type="presParOf" srcId="{74119DA8-6C5E-4B90-ACE3-EAFCC3614A91}" destId="{57F496EF-0A02-4AB9-B6A7-C2657816968A}" srcOrd="2" destOrd="0" presId="urn:microsoft.com/office/officeart/2005/8/layout/orgChart1"/>
    <dgm:cxn modelId="{C827F790-7AF6-4854-A894-FB331C36E4CF}" type="presParOf" srcId="{C2C87E6E-AEF5-414A-8B09-7E04C242C570}" destId="{57613D09-3F47-45AC-A8D4-FC367B176318}" srcOrd="4" destOrd="0" presId="urn:microsoft.com/office/officeart/2005/8/layout/orgChart1"/>
    <dgm:cxn modelId="{364F9EFC-B21C-42D0-AA90-FE3E00377073}" type="presParOf" srcId="{C2C87E6E-AEF5-414A-8B09-7E04C242C570}" destId="{0FD9F36B-F5FE-4452-8F8B-3CE3ABD67B18}" srcOrd="5" destOrd="0" presId="urn:microsoft.com/office/officeart/2005/8/layout/orgChart1"/>
    <dgm:cxn modelId="{3B65CDBD-4579-4514-9176-A4B071DA7179}" type="presParOf" srcId="{0FD9F36B-F5FE-4452-8F8B-3CE3ABD67B18}" destId="{2126AF40-6744-4EDF-94CB-F6D7B6941BFA}" srcOrd="0" destOrd="0" presId="urn:microsoft.com/office/officeart/2005/8/layout/orgChart1"/>
    <dgm:cxn modelId="{F5827D8C-567F-4615-9256-9E5E91AFE9C0}" type="presParOf" srcId="{2126AF40-6744-4EDF-94CB-F6D7B6941BFA}" destId="{4B9ACB22-C7F3-4B59-92BD-060C16AFA81E}" srcOrd="0" destOrd="0" presId="urn:microsoft.com/office/officeart/2005/8/layout/orgChart1"/>
    <dgm:cxn modelId="{6B065619-57ED-4A56-83B7-CE8194D1929B}" type="presParOf" srcId="{2126AF40-6744-4EDF-94CB-F6D7B6941BFA}" destId="{10C161CE-433D-4C76-A73D-0A7087904F6A}" srcOrd="1" destOrd="0" presId="urn:microsoft.com/office/officeart/2005/8/layout/orgChart1"/>
    <dgm:cxn modelId="{02254E82-A25A-4683-94D4-F8BA270579D7}" type="presParOf" srcId="{0FD9F36B-F5FE-4452-8F8B-3CE3ABD67B18}" destId="{4D081947-6425-4BFF-BCB4-9C7C000AC857}" srcOrd="1" destOrd="0" presId="urn:microsoft.com/office/officeart/2005/8/layout/orgChart1"/>
    <dgm:cxn modelId="{3C0C51E2-1466-4DC0-A50B-2A77E9AB4F3C}" type="presParOf" srcId="{0FD9F36B-F5FE-4452-8F8B-3CE3ABD67B18}" destId="{8CFFAEE1-AD01-428B-8476-40DB38F8B4B4}" srcOrd="2" destOrd="0" presId="urn:microsoft.com/office/officeart/2005/8/layout/orgChart1"/>
    <dgm:cxn modelId="{E9BF63F9-52B1-4F75-98F6-92B973FFBDD3}" type="presParOf" srcId="{C2C87E6E-AEF5-414A-8B09-7E04C242C570}" destId="{308D21B7-5413-43E5-AC65-459D1DE2BF2F}" srcOrd="6" destOrd="0" presId="urn:microsoft.com/office/officeart/2005/8/layout/orgChart1"/>
    <dgm:cxn modelId="{49744AF5-7251-46A6-A770-BFAE6AD50F55}" type="presParOf" srcId="{C2C87E6E-AEF5-414A-8B09-7E04C242C570}" destId="{D1E7249D-7EA0-42C5-AD46-807AFAE38D00}" srcOrd="7" destOrd="0" presId="urn:microsoft.com/office/officeart/2005/8/layout/orgChart1"/>
    <dgm:cxn modelId="{CFCC5DEC-5F12-4936-BA50-34A1BFFB802E}" type="presParOf" srcId="{D1E7249D-7EA0-42C5-AD46-807AFAE38D00}" destId="{028A6490-EAFF-4703-9CEB-F7419BCE72BA}" srcOrd="0" destOrd="0" presId="urn:microsoft.com/office/officeart/2005/8/layout/orgChart1"/>
    <dgm:cxn modelId="{6CDB838D-3762-48E9-B131-71CF55BF47FE}" type="presParOf" srcId="{028A6490-EAFF-4703-9CEB-F7419BCE72BA}" destId="{2C9464CF-362D-4154-8D56-C6B03A67FB59}" srcOrd="0" destOrd="0" presId="urn:microsoft.com/office/officeart/2005/8/layout/orgChart1"/>
    <dgm:cxn modelId="{936F8B64-EE4A-4417-8198-75FE2B830A08}" type="presParOf" srcId="{028A6490-EAFF-4703-9CEB-F7419BCE72BA}" destId="{9DDFF675-D090-4C63-8E63-74AD0281CA94}" srcOrd="1" destOrd="0" presId="urn:microsoft.com/office/officeart/2005/8/layout/orgChart1"/>
    <dgm:cxn modelId="{BD1083C9-728F-4B26-8D4A-82330492010E}" type="presParOf" srcId="{D1E7249D-7EA0-42C5-AD46-807AFAE38D00}" destId="{B672AADB-B95D-48DF-98A8-E7F7421A9EE3}" srcOrd="1" destOrd="0" presId="urn:microsoft.com/office/officeart/2005/8/layout/orgChart1"/>
    <dgm:cxn modelId="{F8052D33-F37F-47A5-B14A-90426DDCD482}" type="presParOf" srcId="{D1E7249D-7EA0-42C5-AD46-807AFAE38D00}" destId="{9B277DDB-ADA0-4A5C-AB29-76C8065C9B86}" srcOrd="2" destOrd="0" presId="urn:microsoft.com/office/officeart/2005/8/layout/orgChart1"/>
    <dgm:cxn modelId="{9C69B9B8-85F6-4101-A10B-00B080E18AEC}" type="presParOf" srcId="{C2C87E6E-AEF5-414A-8B09-7E04C242C570}" destId="{A50326F3-A75B-407C-9AB8-208198319757}" srcOrd="8" destOrd="0" presId="urn:microsoft.com/office/officeart/2005/8/layout/orgChart1"/>
    <dgm:cxn modelId="{DB10CAE4-0363-4F5D-AB9F-2206D270B133}" type="presParOf" srcId="{C2C87E6E-AEF5-414A-8B09-7E04C242C570}" destId="{4AA1D9AF-314D-475C-A314-D2055F97E52B}" srcOrd="9" destOrd="0" presId="urn:microsoft.com/office/officeart/2005/8/layout/orgChart1"/>
    <dgm:cxn modelId="{B06AD5C8-E08A-4E62-BB62-58009406C749}" type="presParOf" srcId="{4AA1D9AF-314D-475C-A314-D2055F97E52B}" destId="{3A96EE1D-6533-4970-9262-51E5E9FF6D21}" srcOrd="0" destOrd="0" presId="urn:microsoft.com/office/officeart/2005/8/layout/orgChart1"/>
    <dgm:cxn modelId="{5974A25F-0CE4-4D5D-B1A7-3604E3A4CFB2}" type="presParOf" srcId="{3A96EE1D-6533-4970-9262-51E5E9FF6D21}" destId="{CE1A6651-3E49-46D7-88DD-5BBA55A73D10}" srcOrd="0" destOrd="0" presId="urn:microsoft.com/office/officeart/2005/8/layout/orgChart1"/>
    <dgm:cxn modelId="{F2D43008-CA13-4994-A8DB-E4736DBDDDEF}" type="presParOf" srcId="{3A96EE1D-6533-4970-9262-51E5E9FF6D21}" destId="{B21641BE-E8E2-44AE-A535-9B2344830B0F}" srcOrd="1" destOrd="0" presId="urn:microsoft.com/office/officeart/2005/8/layout/orgChart1"/>
    <dgm:cxn modelId="{3789A0B9-CE1E-4253-B526-40EDBA4D0E9C}" type="presParOf" srcId="{4AA1D9AF-314D-475C-A314-D2055F97E52B}" destId="{D038DD6F-2E46-4273-A491-1563D9FE5827}" srcOrd="1" destOrd="0" presId="urn:microsoft.com/office/officeart/2005/8/layout/orgChart1"/>
    <dgm:cxn modelId="{E717C2B8-5CB1-42CD-9190-58BC08425C7F}" type="presParOf" srcId="{4AA1D9AF-314D-475C-A314-D2055F97E52B}" destId="{B45C0BCB-00E8-42BD-B93B-0648BDD52494}" srcOrd="2" destOrd="0" presId="urn:microsoft.com/office/officeart/2005/8/layout/orgChart1"/>
    <dgm:cxn modelId="{30009CC4-EB6B-44FC-BBF5-0571E2C5F6F1}" type="presParOf" srcId="{F4ACB8BC-1C7D-4947-8727-268993B05FEE}" destId="{169F2219-307E-4621-8EEC-FC72288EFE37}" srcOrd="2" destOrd="0" presId="urn:microsoft.com/office/officeart/2005/8/layout/orgChart1"/>
    <dgm:cxn modelId="{73865F13-4463-479C-A996-C3A27EAF7324}" type="presParOf" srcId="{169F2219-307E-4621-8EEC-FC72288EFE37}" destId="{33A12D94-A748-437A-85A2-49C6F4018E7B}" srcOrd="0" destOrd="0" presId="urn:microsoft.com/office/officeart/2005/8/layout/orgChart1"/>
    <dgm:cxn modelId="{7A91187C-6F1F-4010-8B12-EAD7C37592A0}" type="presParOf" srcId="{169F2219-307E-4621-8EEC-FC72288EFE37}" destId="{DCA85C69-DF7C-4388-858D-79CAB2B725C2}" srcOrd="1" destOrd="0" presId="urn:microsoft.com/office/officeart/2005/8/layout/orgChart1"/>
    <dgm:cxn modelId="{8693732D-968B-4D8D-B854-AF5ECDF5C3E0}" type="presParOf" srcId="{DCA85C69-DF7C-4388-858D-79CAB2B725C2}" destId="{A4C1FB04-73C0-4209-B925-FD103227A3E8}" srcOrd="0" destOrd="0" presId="urn:microsoft.com/office/officeart/2005/8/layout/orgChart1"/>
    <dgm:cxn modelId="{7F09F8D9-D2F5-4BC4-88BE-C8ACE5AF7DCD}" type="presParOf" srcId="{A4C1FB04-73C0-4209-B925-FD103227A3E8}" destId="{270CF01F-D75F-4E8D-B450-E10B5CD43A51}" srcOrd="0" destOrd="0" presId="urn:microsoft.com/office/officeart/2005/8/layout/orgChart1"/>
    <dgm:cxn modelId="{663E95ED-DCDD-4C50-A7FA-6DCF1BE26A28}" type="presParOf" srcId="{A4C1FB04-73C0-4209-B925-FD103227A3E8}" destId="{5B0A66CD-9302-4485-956E-0D01E85AF29C}" srcOrd="1" destOrd="0" presId="urn:microsoft.com/office/officeart/2005/8/layout/orgChart1"/>
    <dgm:cxn modelId="{361DD3B1-65C0-427E-A3B5-F03A8F52C3FB}" type="presParOf" srcId="{DCA85C69-DF7C-4388-858D-79CAB2B725C2}" destId="{42D45052-E1F6-45B8-A72B-CBA323918DAA}" srcOrd="1" destOrd="0" presId="urn:microsoft.com/office/officeart/2005/8/layout/orgChart1"/>
    <dgm:cxn modelId="{4AE727B0-2FB9-4A66-A3BB-A6549AB27E73}" type="presParOf" srcId="{DCA85C69-DF7C-4388-858D-79CAB2B725C2}" destId="{CB0F95CC-1E84-4BDD-8CA9-84A5BECED0A3}"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3A12D94-A748-437A-85A2-49C6F4018E7B}">
      <dsp:nvSpPr>
        <dsp:cNvPr id="0" name=""/>
        <dsp:cNvSpPr/>
      </dsp:nvSpPr>
      <dsp:spPr>
        <a:xfrm>
          <a:off x="3978200" y="1485010"/>
          <a:ext cx="136599" cy="598434"/>
        </a:xfrm>
        <a:custGeom>
          <a:avLst/>
          <a:gdLst/>
          <a:ahLst/>
          <a:cxnLst/>
          <a:rect l="0" t="0" r="0" b="0"/>
          <a:pathLst>
            <a:path>
              <a:moveTo>
                <a:pt x="136599" y="0"/>
              </a:moveTo>
              <a:lnTo>
                <a:pt x="136599" y="598434"/>
              </a:lnTo>
              <a:lnTo>
                <a:pt x="0" y="5984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0326F3-A75B-407C-9AB8-208198319757}">
      <dsp:nvSpPr>
        <dsp:cNvPr id="0" name=""/>
        <dsp:cNvSpPr/>
      </dsp:nvSpPr>
      <dsp:spPr>
        <a:xfrm>
          <a:off x="4114799" y="1485010"/>
          <a:ext cx="3412876" cy="1196868"/>
        </a:xfrm>
        <a:custGeom>
          <a:avLst/>
          <a:gdLst/>
          <a:ahLst/>
          <a:cxnLst/>
          <a:rect l="0" t="0" r="0" b="0"/>
          <a:pathLst>
            <a:path>
              <a:moveTo>
                <a:pt x="0" y="0"/>
              </a:moveTo>
              <a:lnTo>
                <a:pt x="0" y="1060269"/>
              </a:lnTo>
              <a:lnTo>
                <a:pt x="3412876" y="1060269"/>
              </a:lnTo>
              <a:lnTo>
                <a:pt x="3412876" y="11968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8D21B7-5413-43E5-AC65-459D1DE2BF2F}">
      <dsp:nvSpPr>
        <dsp:cNvPr id="0" name=""/>
        <dsp:cNvSpPr/>
      </dsp:nvSpPr>
      <dsp:spPr>
        <a:xfrm>
          <a:off x="4114799" y="1485010"/>
          <a:ext cx="1788121" cy="1196868"/>
        </a:xfrm>
        <a:custGeom>
          <a:avLst/>
          <a:gdLst/>
          <a:ahLst/>
          <a:cxnLst/>
          <a:rect l="0" t="0" r="0" b="0"/>
          <a:pathLst>
            <a:path>
              <a:moveTo>
                <a:pt x="0" y="0"/>
              </a:moveTo>
              <a:lnTo>
                <a:pt x="0" y="1060269"/>
              </a:lnTo>
              <a:lnTo>
                <a:pt x="1788121" y="1060269"/>
              </a:lnTo>
              <a:lnTo>
                <a:pt x="1788121" y="11968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613D09-3F47-45AC-A8D4-FC367B176318}">
      <dsp:nvSpPr>
        <dsp:cNvPr id="0" name=""/>
        <dsp:cNvSpPr/>
      </dsp:nvSpPr>
      <dsp:spPr>
        <a:xfrm>
          <a:off x="4114799" y="1485010"/>
          <a:ext cx="213979" cy="1196868"/>
        </a:xfrm>
        <a:custGeom>
          <a:avLst/>
          <a:gdLst/>
          <a:ahLst/>
          <a:cxnLst/>
          <a:rect l="0" t="0" r="0" b="0"/>
          <a:pathLst>
            <a:path>
              <a:moveTo>
                <a:pt x="0" y="0"/>
              </a:moveTo>
              <a:lnTo>
                <a:pt x="0" y="1060269"/>
              </a:lnTo>
              <a:lnTo>
                <a:pt x="213979" y="1060269"/>
              </a:lnTo>
              <a:lnTo>
                <a:pt x="213979" y="11968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BA5BB9-EF62-4695-A9FB-29A86D7CD416}">
      <dsp:nvSpPr>
        <dsp:cNvPr id="0" name=""/>
        <dsp:cNvSpPr/>
      </dsp:nvSpPr>
      <dsp:spPr>
        <a:xfrm>
          <a:off x="2640895" y="1485010"/>
          <a:ext cx="1473904" cy="1196868"/>
        </a:xfrm>
        <a:custGeom>
          <a:avLst/>
          <a:gdLst/>
          <a:ahLst/>
          <a:cxnLst/>
          <a:rect l="0" t="0" r="0" b="0"/>
          <a:pathLst>
            <a:path>
              <a:moveTo>
                <a:pt x="1473904" y="0"/>
              </a:moveTo>
              <a:lnTo>
                <a:pt x="1473904" y="1060269"/>
              </a:lnTo>
              <a:lnTo>
                <a:pt x="0" y="1060269"/>
              </a:lnTo>
              <a:lnTo>
                <a:pt x="0" y="11968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FF2FA7-4097-4972-8757-17816A6AF58D}">
      <dsp:nvSpPr>
        <dsp:cNvPr id="0" name=""/>
        <dsp:cNvSpPr/>
      </dsp:nvSpPr>
      <dsp:spPr>
        <a:xfrm>
          <a:off x="802161" y="1485010"/>
          <a:ext cx="3312638" cy="1196868"/>
        </a:xfrm>
        <a:custGeom>
          <a:avLst/>
          <a:gdLst/>
          <a:ahLst/>
          <a:cxnLst/>
          <a:rect l="0" t="0" r="0" b="0"/>
          <a:pathLst>
            <a:path>
              <a:moveTo>
                <a:pt x="3312638" y="0"/>
              </a:moveTo>
              <a:lnTo>
                <a:pt x="3312638" y="1060269"/>
              </a:lnTo>
              <a:lnTo>
                <a:pt x="0" y="1060269"/>
              </a:lnTo>
              <a:lnTo>
                <a:pt x="0" y="119686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539667-4078-4465-8418-EDA1B16B6BD0}">
      <dsp:nvSpPr>
        <dsp:cNvPr id="0" name=""/>
        <dsp:cNvSpPr/>
      </dsp:nvSpPr>
      <dsp:spPr>
        <a:xfrm>
          <a:off x="3464328" y="834538"/>
          <a:ext cx="1300943" cy="65047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t>Director</a:t>
          </a:r>
        </a:p>
        <a:p>
          <a:pPr lvl="0" algn="ctr" defTabSz="577850">
            <a:lnSpc>
              <a:spcPct val="90000"/>
            </a:lnSpc>
            <a:spcBef>
              <a:spcPct val="0"/>
            </a:spcBef>
            <a:spcAft>
              <a:spcPct val="35000"/>
            </a:spcAft>
          </a:pPr>
          <a:r>
            <a:rPr lang="en-US" sz="1300" kern="1200" dirty="0" smtClean="0"/>
            <a:t>M. Norman (interim)</a:t>
          </a:r>
          <a:endParaRPr lang="en-US" sz="1300" kern="1200" dirty="0"/>
        </a:p>
      </dsp:txBody>
      <dsp:txXfrm>
        <a:off x="3464328" y="834538"/>
        <a:ext cx="1300943" cy="650471"/>
      </dsp:txXfrm>
    </dsp:sp>
    <dsp:sp modelId="{49485A7E-F862-487C-88D5-E7A39CC9497A}">
      <dsp:nvSpPr>
        <dsp:cNvPr id="0" name=""/>
        <dsp:cNvSpPr/>
      </dsp:nvSpPr>
      <dsp:spPr>
        <a:xfrm>
          <a:off x="838" y="2681878"/>
          <a:ext cx="1602645" cy="10095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t>National Systems</a:t>
          </a:r>
        </a:p>
        <a:p>
          <a:pPr lvl="0" algn="ctr" defTabSz="577850">
            <a:lnSpc>
              <a:spcPct val="90000"/>
            </a:lnSpc>
            <a:spcBef>
              <a:spcPct val="0"/>
            </a:spcBef>
            <a:spcAft>
              <a:spcPct val="35000"/>
            </a:spcAft>
          </a:pPr>
          <a:r>
            <a:rPr lang="en-US" sz="1300" kern="1200" dirty="0" smtClean="0"/>
            <a:t>R. Moore</a:t>
          </a:r>
        </a:p>
        <a:p>
          <a:pPr lvl="0" algn="ctr" defTabSz="577850">
            <a:lnSpc>
              <a:spcPct val="90000"/>
            </a:lnSpc>
            <a:spcBef>
              <a:spcPct val="0"/>
            </a:spcBef>
            <a:spcAft>
              <a:spcPct val="35000"/>
            </a:spcAft>
          </a:pPr>
          <a:r>
            <a:rPr lang="en-US" sz="1300" kern="1200" dirty="0" smtClean="0">
              <a:solidFill>
                <a:srgbClr val="FF0000"/>
              </a:solidFill>
            </a:rPr>
            <a:t>20 FTE</a:t>
          </a:r>
          <a:r>
            <a:rPr lang="en-US" sz="1300" kern="1200" dirty="0" smtClean="0"/>
            <a:t>	</a:t>
          </a:r>
          <a:endParaRPr lang="en-US" sz="1300" kern="1200" dirty="0"/>
        </a:p>
      </dsp:txBody>
      <dsp:txXfrm>
        <a:off x="838" y="2681878"/>
        <a:ext cx="1602645" cy="1009545"/>
      </dsp:txXfrm>
    </dsp:sp>
    <dsp:sp modelId="{02C6FA33-E94B-43AB-8251-DA702582D247}">
      <dsp:nvSpPr>
        <dsp:cNvPr id="0" name=""/>
        <dsp:cNvSpPr/>
      </dsp:nvSpPr>
      <dsp:spPr>
        <a:xfrm>
          <a:off x="1876682" y="2681878"/>
          <a:ext cx="1528426" cy="10095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t>U. Cal. Systems</a:t>
          </a:r>
        </a:p>
        <a:p>
          <a:pPr lvl="0" algn="ctr" defTabSz="577850">
            <a:lnSpc>
              <a:spcPct val="90000"/>
            </a:lnSpc>
            <a:spcBef>
              <a:spcPct val="0"/>
            </a:spcBef>
            <a:spcAft>
              <a:spcPct val="35000"/>
            </a:spcAft>
          </a:pPr>
          <a:r>
            <a:rPr lang="en-US" sz="1300" kern="1200" dirty="0" smtClean="0"/>
            <a:t>P.  Papadopoulos</a:t>
          </a:r>
        </a:p>
        <a:p>
          <a:pPr lvl="0" algn="ctr" defTabSz="577850">
            <a:lnSpc>
              <a:spcPct val="90000"/>
            </a:lnSpc>
            <a:spcBef>
              <a:spcPct val="0"/>
            </a:spcBef>
            <a:spcAft>
              <a:spcPct val="35000"/>
            </a:spcAft>
          </a:pPr>
          <a:r>
            <a:rPr lang="en-US" sz="1300" kern="1200" dirty="0" smtClean="0">
              <a:solidFill>
                <a:srgbClr val="FF0000"/>
              </a:solidFill>
            </a:rPr>
            <a:t>15 FTE</a:t>
          </a:r>
          <a:endParaRPr lang="en-US" sz="1300" kern="1200" dirty="0">
            <a:solidFill>
              <a:srgbClr val="FF0000"/>
            </a:solidFill>
          </a:endParaRPr>
        </a:p>
      </dsp:txBody>
      <dsp:txXfrm>
        <a:off x="1876682" y="2681878"/>
        <a:ext cx="1528426" cy="1009545"/>
      </dsp:txXfrm>
    </dsp:sp>
    <dsp:sp modelId="{4B9ACB22-C7F3-4B59-92BD-060C16AFA81E}">
      <dsp:nvSpPr>
        <dsp:cNvPr id="0" name=""/>
        <dsp:cNvSpPr/>
      </dsp:nvSpPr>
      <dsp:spPr>
        <a:xfrm>
          <a:off x="3678307" y="2681878"/>
          <a:ext cx="1300943" cy="10095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t>CI Services</a:t>
          </a:r>
        </a:p>
        <a:p>
          <a:pPr lvl="0" algn="ctr" defTabSz="577850">
            <a:lnSpc>
              <a:spcPct val="90000"/>
            </a:lnSpc>
            <a:spcBef>
              <a:spcPct val="0"/>
            </a:spcBef>
            <a:spcAft>
              <a:spcPct val="35000"/>
            </a:spcAft>
          </a:pPr>
          <a:r>
            <a:rPr lang="en-US" sz="1300" kern="1200" dirty="0" smtClean="0"/>
            <a:t>D. Thornton</a:t>
          </a:r>
        </a:p>
        <a:p>
          <a:pPr lvl="0" algn="ctr" defTabSz="577850">
            <a:lnSpc>
              <a:spcPct val="90000"/>
            </a:lnSpc>
            <a:spcBef>
              <a:spcPct val="0"/>
            </a:spcBef>
            <a:spcAft>
              <a:spcPct val="35000"/>
            </a:spcAft>
          </a:pPr>
          <a:r>
            <a:rPr lang="en-US" sz="1300" kern="1200" dirty="0" smtClean="0">
              <a:solidFill>
                <a:srgbClr val="FF0000"/>
              </a:solidFill>
            </a:rPr>
            <a:t>44 FTE</a:t>
          </a:r>
          <a:endParaRPr lang="en-US" sz="1300" kern="1200" dirty="0">
            <a:solidFill>
              <a:srgbClr val="FF0000"/>
            </a:solidFill>
          </a:endParaRPr>
        </a:p>
      </dsp:txBody>
      <dsp:txXfrm>
        <a:off x="3678307" y="2681878"/>
        <a:ext cx="1300943" cy="1009545"/>
      </dsp:txXfrm>
    </dsp:sp>
    <dsp:sp modelId="{2C9464CF-362D-4154-8D56-C6B03A67FB59}">
      <dsp:nvSpPr>
        <dsp:cNvPr id="0" name=""/>
        <dsp:cNvSpPr/>
      </dsp:nvSpPr>
      <dsp:spPr>
        <a:xfrm>
          <a:off x="5252449" y="2681878"/>
          <a:ext cx="1300943" cy="10095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t>CI R&amp;D</a:t>
          </a:r>
        </a:p>
        <a:p>
          <a:pPr lvl="0" algn="ctr" defTabSz="577850">
            <a:lnSpc>
              <a:spcPct val="90000"/>
            </a:lnSpc>
            <a:spcBef>
              <a:spcPct val="0"/>
            </a:spcBef>
            <a:spcAft>
              <a:spcPct val="35000"/>
            </a:spcAft>
          </a:pPr>
          <a:r>
            <a:rPr lang="en-US" sz="1300" kern="1200" dirty="0" smtClean="0"/>
            <a:t>M. Norman</a:t>
          </a:r>
        </a:p>
        <a:p>
          <a:pPr lvl="0" algn="ctr" defTabSz="577850">
            <a:lnSpc>
              <a:spcPct val="90000"/>
            </a:lnSpc>
            <a:spcBef>
              <a:spcPct val="0"/>
            </a:spcBef>
            <a:spcAft>
              <a:spcPct val="35000"/>
            </a:spcAft>
          </a:pPr>
          <a:r>
            <a:rPr lang="en-US" sz="1300" kern="1200" dirty="0" smtClean="0">
              <a:solidFill>
                <a:srgbClr val="FF0000"/>
              </a:solidFill>
            </a:rPr>
            <a:t>106 FTE</a:t>
          </a:r>
          <a:endParaRPr lang="en-US" sz="1300" kern="1200" dirty="0">
            <a:solidFill>
              <a:srgbClr val="FF0000"/>
            </a:solidFill>
          </a:endParaRPr>
        </a:p>
      </dsp:txBody>
      <dsp:txXfrm>
        <a:off x="5252449" y="2681878"/>
        <a:ext cx="1300943" cy="1009545"/>
      </dsp:txXfrm>
    </dsp:sp>
    <dsp:sp modelId="{CE1A6651-3E49-46D7-88DD-5BBA55A73D10}">
      <dsp:nvSpPr>
        <dsp:cNvPr id="0" name=""/>
        <dsp:cNvSpPr/>
      </dsp:nvSpPr>
      <dsp:spPr>
        <a:xfrm>
          <a:off x="6826591" y="2681878"/>
          <a:ext cx="1402170" cy="100954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t>Business Office</a:t>
          </a:r>
        </a:p>
        <a:p>
          <a:pPr lvl="0" algn="ctr" defTabSz="577850">
            <a:lnSpc>
              <a:spcPct val="90000"/>
            </a:lnSpc>
            <a:spcBef>
              <a:spcPct val="0"/>
            </a:spcBef>
            <a:spcAft>
              <a:spcPct val="35000"/>
            </a:spcAft>
          </a:pPr>
          <a:r>
            <a:rPr lang="en-US" sz="1300" kern="1200" dirty="0" smtClean="0"/>
            <a:t>L. Kafader</a:t>
          </a:r>
        </a:p>
        <a:p>
          <a:pPr lvl="0" algn="ctr" defTabSz="577850">
            <a:lnSpc>
              <a:spcPct val="90000"/>
            </a:lnSpc>
            <a:spcBef>
              <a:spcPct val="0"/>
            </a:spcBef>
            <a:spcAft>
              <a:spcPct val="35000"/>
            </a:spcAft>
          </a:pPr>
          <a:r>
            <a:rPr lang="en-US" sz="1300" kern="1200" dirty="0" smtClean="0">
              <a:solidFill>
                <a:srgbClr val="FF0000"/>
              </a:solidFill>
            </a:rPr>
            <a:t>27 FTE</a:t>
          </a:r>
          <a:endParaRPr lang="en-US" sz="1300" kern="1200" dirty="0">
            <a:solidFill>
              <a:srgbClr val="FF0000"/>
            </a:solidFill>
          </a:endParaRPr>
        </a:p>
      </dsp:txBody>
      <dsp:txXfrm>
        <a:off x="6826591" y="2681878"/>
        <a:ext cx="1402170" cy="1009545"/>
      </dsp:txXfrm>
    </dsp:sp>
    <dsp:sp modelId="{270CF01F-D75F-4E8D-B450-E10B5CD43A51}">
      <dsp:nvSpPr>
        <dsp:cNvPr id="0" name=""/>
        <dsp:cNvSpPr/>
      </dsp:nvSpPr>
      <dsp:spPr>
        <a:xfrm>
          <a:off x="2677257" y="1758208"/>
          <a:ext cx="1300943" cy="650471"/>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t>Deputy Director</a:t>
          </a:r>
        </a:p>
        <a:p>
          <a:pPr lvl="0" algn="ctr" defTabSz="577850">
            <a:lnSpc>
              <a:spcPct val="90000"/>
            </a:lnSpc>
            <a:spcBef>
              <a:spcPct val="0"/>
            </a:spcBef>
            <a:spcAft>
              <a:spcPct val="35000"/>
            </a:spcAft>
          </a:pPr>
          <a:r>
            <a:rPr lang="en-US" sz="1300" kern="1200" dirty="0" smtClean="0"/>
            <a:t>R. Moore</a:t>
          </a:r>
          <a:endParaRPr lang="en-US" sz="1300" kern="1200" dirty="0"/>
        </a:p>
      </dsp:txBody>
      <dsp:txXfrm>
        <a:off x="2677257" y="1758208"/>
        <a:ext cx="1300943" cy="65047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CE1CE7-EC35-40D8-A958-364C76E57FF8}" type="datetimeFigureOut">
              <a:rPr lang="en-US" smtClean="0"/>
              <a:pPr/>
              <a:t>5/23/2010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E81405-8897-489E-B878-71B5FFE34A0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w="9525"/>
        </p:spPr>
        <p:txBody>
          <a:bodyPr/>
          <a:lstStyle/>
          <a:p>
            <a:endParaRPr lang="en-US" smtClean="0">
              <a:latin typeface="Time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dt" sz="quarter" idx="1"/>
          </p:nvPr>
        </p:nvSpPr>
        <p:spPr>
          <a:noFill/>
        </p:spPr>
        <p:txBody>
          <a:bodyPr/>
          <a:lstStyle/>
          <a:p>
            <a:fld id="{D80ACEC0-C7CC-447F-A85F-CDC35273EF4E}"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55299"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55300" name="Rectangle 7"/>
          <p:cNvSpPr>
            <a:spLocks noGrp="1" noChangeArrowheads="1"/>
          </p:cNvSpPr>
          <p:nvPr>
            <p:ph type="sldNum" sz="quarter" idx="5"/>
          </p:nvPr>
        </p:nvSpPr>
        <p:spPr>
          <a:noFill/>
        </p:spPr>
        <p:txBody>
          <a:bodyPr/>
          <a:lstStyle/>
          <a:p>
            <a:fld id="{5CC03E7D-BED1-4A45-B1CE-DDCBF104872A}" type="slidenum">
              <a:rPr lang="en-US"/>
              <a:pPr/>
              <a:t>26</a:t>
            </a:fld>
            <a:endParaRPr lang="en-US"/>
          </a:p>
        </p:txBody>
      </p:sp>
      <p:sp>
        <p:nvSpPr>
          <p:cNvPr id="55301" name="Rectangle 2"/>
          <p:cNvSpPr>
            <a:spLocks noGrp="1" noRot="1" noChangeAspect="1" noChangeArrowheads="1"/>
          </p:cNvSpPr>
          <p:nvPr>
            <p:ph type="sldImg"/>
          </p:nvPr>
        </p:nvSpPr>
        <p:spPr>
          <a:solidFill>
            <a:srgbClr val="FFFFFF"/>
          </a:solidFill>
          <a:ln/>
        </p:spPr>
      </p:sp>
      <p:sp>
        <p:nvSpPr>
          <p:cNvPr id="5530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55303"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dt" sz="quarter" idx="1"/>
          </p:nvPr>
        </p:nvSpPr>
        <p:spPr>
          <a:noFill/>
        </p:spPr>
        <p:txBody>
          <a:bodyPr/>
          <a:lstStyle/>
          <a:p>
            <a:fld id="{3D013CC3-5C21-481A-8992-8EC8D9876B78}"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61443"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61444" name="Rectangle 7"/>
          <p:cNvSpPr>
            <a:spLocks noGrp="1" noChangeArrowheads="1"/>
          </p:cNvSpPr>
          <p:nvPr>
            <p:ph type="sldNum" sz="quarter" idx="5"/>
          </p:nvPr>
        </p:nvSpPr>
        <p:spPr>
          <a:noFill/>
        </p:spPr>
        <p:txBody>
          <a:bodyPr/>
          <a:lstStyle/>
          <a:p>
            <a:fld id="{F8F14630-30A7-4A31-AA37-56B4CAE6816E}" type="slidenum">
              <a:rPr lang="en-US"/>
              <a:pPr/>
              <a:t>27</a:t>
            </a:fld>
            <a:endParaRPr lang="en-US"/>
          </a:p>
        </p:txBody>
      </p:sp>
      <p:sp>
        <p:nvSpPr>
          <p:cNvPr id="61445" name="Rectangle 2"/>
          <p:cNvSpPr>
            <a:spLocks noGrp="1" noRot="1" noChangeAspect="1" noChangeArrowheads="1"/>
          </p:cNvSpPr>
          <p:nvPr>
            <p:ph type="sldImg"/>
          </p:nvPr>
        </p:nvSpPr>
        <p:spPr>
          <a:solidFill>
            <a:srgbClr val="FFFFFF"/>
          </a:solidFill>
          <a:ln/>
        </p:spPr>
      </p:sp>
      <p:sp>
        <p:nvSpPr>
          <p:cNvPr id="6144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61447"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dt" sz="quarter" idx="1"/>
          </p:nvPr>
        </p:nvSpPr>
        <p:spPr>
          <a:noFill/>
        </p:spPr>
        <p:txBody>
          <a:bodyPr/>
          <a:lstStyle/>
          <a:p>
            <a:fld id="{6AC4C1AB-BADA-4C85-8735-1D051E974C0C}"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65539"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65540" name="Rectangle 7"/>
          <p:cNvSpPr>
            <a:spLocks noGrp="1" noChangeArrowheads="1"/>
          </p:cNvSpPr>
          <p:nvPr>
            <p:ph type="sldNum" sz="quarter" idx="5"/>
          </p:nvPr>
        </p:nvSpPr>
        <p:spPr>
          <a:noFill/>
        </p:spPr>
        <p:txBody>
          <a:bodyPr/>
          <a:lstStyle/>
          <a:p>
            <a:fld id="{63E18BC9-51D9-414D-99F6-38C7CEAFE6A6}" type="slidenum">
              <a:rPr lang="en-US"/>
              <a:pPr/>
              <a:t>28</a:t>
            </a:fld>
            <a:endParaRPr lang="en-US"/>
          </a:p>
        </p:txBody>
      </p:sp>
      <p:sp>
        <p:nvSpPr>
          <p:cNvPr id="65541" name="Rectangle 2"/>
          <p:cNvSpPr>
            <a:spLocks noGrp="1" noRot="1" noChangeAspect="1" noChangeArrowheads="1" noTextEdit="1"/>
          </p:cNvSpPr>
          <p:nvPr>
            <p:ph type="sldImg"/>
          </p:nvPr>
        </p:nvSpPr>
        <p:spPr>
          <a:ln/>
        </p:spPr>
      </p:sp>
      <p:sp>
        <p:nvSpPr>
          <p:cNvPr id="65542" name="Rectangle 3"/>
          <p:cNvSpPr>
            <a:spLocks noGrp="1" noChangeArrowheads="1"/>
          </p:cNvSpPr>
          <p:nvPr>
            <p:ph type="body" idx="1"/>
          </p:nvPr>
        </p:nvSpPr>
        <p:spPr>
          <a:noFill/>
          <a:ln/>
        </p:spPr>
        <p:txBody>
          <a:bodyPr/>
          <a:lstStyle/>
          <a:p>
            <a:pPr eaLnBrk="1" hangingPunct="1"/>
            <a:endParaRPr lang="en-US" smtClean="0">
              <a:latin typeface="Arial" pitchFamily="34" charset="0"/>
              <a:ea typeface="ＭＳ Ｐゴシック" pitchFamily="34" charset="-128"/>
            </a:endParaRPr>
          </a:p>
        </p:txBody>
      </p:sp>
      <p:sp>
        <p:nvSpPr>
          <p:cNvPr id="65543"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dt" sz="quarter" idx="1"/>
          </p:nvPr>
        </p:nvSpPr>
        <p:spPr>
          <a:noFill/>
        </p:spPr>
        <p:txBody>
          <a:bodyPr/>
          <a:lstStyle/>
          <a:p>
            <a:fld id="{3A83315F-F9FF-49D4-9BA2-DD1A40D7DE3C}"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67587"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67588" name="Rectangle 7"/>
          <p:cNvSpPr>
            <a:spLocks noGrp="1" noChangeArrowheads="1"/>
          </p:cNvSpPr>
          <p:nvPr>
            <p:ph type="sldNum" sz="quarter" idx="5"/>
          </p:nvPr>
        </p:nvSpPr>
        <p:spPr>
          <a:noFill/>
        </p:spPr>
        <p:txBody>
          <a:bodyPr/>
          <a:lstStyle/>
          <a:p>
            <a:fld id="{35FB1E36-6DB2-461C-BEB3-13B56A685BAF}" type="slidenum">
              <a:rPr lang="en-US"/>
              <a:pPr/>
              <a:t>29</a:t>
            </a:fld>
            <a:endParaRPr lang="en-US"/>
          </a:p>
        </p:txBody>
      </p:sp>
      <p:sp>
        <p:nvSpPr>
          <p:cNvPr id="67589" name="Rectangle 2"/>
          <p:cNvSpPr>
            <a:spLocks noGrp="1" noRot="1" noChangeAspect="1" noChangeArrowheads="1" noTextEdit="1"/>
          </p:cNvSpPr>
          <p:nvPr>
            <p:ph type="sldImg"/>
          </p:nvPr>
        </p:nvSpPr>
        <p:spPr>
          <a:ln/>
        </p:spPr>
      </p:sp>
      <p:sp>
        <p:nvSpPr>
          <p:cNvPr id="67590" name="Rectangle 3"/>
          <p:cNvSpPr>
            <a:spLocks noGrp="1" noChangeArrowheads="1"/>
          </p:cNvSpPr>
          <p:nvPr>
            <p:ph type="body" idx="1"/>
          </p:nvPr>
        </p:nvSpPr>
        <p:spPr>
          <a:noFill/>
          <a:ln/>
        </p:spPr>
        <p:txBody>
          <a:bodyPr/>
          <a:lstStyle/>
          <a:p>
            <a:pPr eaLnBrk="1" hangingPunct="1"/>
            <a:endParaRPr lang="en-US" smtClean="0">
              <a:latin typeface="Arial" pitchFamily="34" charset="0"/>
              <a:ea typeface="ＭＳ Ｐゴシック" pitchFamily="34" charset="-128"/>
            </a:endParaRPr>
          </a:p>
        </p:txBody>
      </p:sp>
      <p:sp>
        <p:nvSpPr>
          <p:cNvPr id="67591"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dt" sz="quarter" idx="1"/>
          </p:nvPr>
        </p:nvSpPr>
        <p:spPr>
          <a:noFill/>
        </p:spPr>
        <p:txBody>
          <a:bodyPr/>
          <a:lstStyle/>
          <a:p>
            <a:fld id="{6BA6D6B6-8DEE-48F5-979A-763A8D194BE6}"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69635"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69636" name="Rectangle 7"/>
          <p:cNvSpPr>
            <a:spLocks noGrp="1" noChangeArrowheads="1"/>
          </p:cNvSpPr>
          <p:nvPr>
            <p:ph type="sldNum" sz="quarter" idx="5"/>
          </p:nvPr>
        </p:nvSpPr>
        <p:spPr>
          <a:noFill/>
        </p:spPr>
        <p:txBody>
          <a:bodyPr/>
          <a:lstStyle/>
          <a:p>
            <a:fld id="{BE34D8F6-63D9-4061-B2D2-E8E532681F9B}" type="slidenum">
              <a:rPr lang="en-US"/>
              <a:pPr/>
              <a:t>30</a:t>
            </a:fld>
            <a:endParaRPr lang="en-US"/>
          </a:p>
        </p:txBody>
      </p:sp>
      <p:sp>
        <p:nvSpPr>
          <p:cNvPr id="69637" name="Rectangle 2"/>
          <p:cNvSpPr>
            <a:spLocks noGrp="1" noRot="1" noChangeAspect="1" noChangeArrowheads="1" noTextEdit="1"/>
          </p:cNvSpPr>
          <p:nvPr>
            <p:ph type="sldImg"/>
          </p:nvPr>
        </p:nvSpPr>
        <p:spPr>
          <a:ln/>
        </p:spPr>
      </p:sp>
      <p:sp>
        <p:nvSpPr>
          <p:cNvPr id="69638" name="Rectangle 3"/>
          <p:cNvSpPr>
            <a:spLocks noGrp="1" noChangeArrowheads="1"/>
          </p:cNvSpPr>
          <p:nvPr>
            <p:ph type="body" idx="1"/>
          </p:nvPr>
        </p:nvSpPr>
        <p:spPr>
          <a:noFill/>
          <a:ln/>
        </p:spPr>
        <p:txBody>
          <a:bodyPr/>
          <a:lstStyle/>
          <a:p>
            <a:pPr eaLnBrk="1" hangingPunct="1"/>
            <a:endParaRPr lang="en-US" smtClean="0">
              <a:latin typeface="Arial" pitchFamily="34" charset="0"/>
              <a:ea typeface="ＭＳ Ｐゴシック" pitchFamily="34" charset="-128"/>
            </a:endParaRPr>
          </a:p>
        </p:txBody>
      </p:sp>
      <p:sp>
        <p:nvSpPr>
          <p:cNvPr id="69639"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dt" sz="quarter" idx="1"/>
          </p:nvPr>
        </p:nvSpPr>
        <p:spPr>
          <a:noFill/>
        </p:spPr>
        <p:txBody>
          <a:bodyPr/>
          <a:lstStyle/>
          <a:p>
            <a:fld id="{579519FB-02FA-4489-B629-EEE5519F0733}"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71683"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71684" name="Rectangle 7"/>
          <p:cNvSpPr>
            <a:spLocks noGrp="1" noChangeArrowheads="1"/>
          </p:cNvSpPr>
          <p:nvPr>
            <p:ph type="sldNum" sz="quarter" idx="5"/>
          </p:nvPr>
        </p:nvSpPr>
        <p:spPr>
          <a:noFill/>
        </p:spPr>
        <p:txBody>
          <a:bodyPr/>
          <a:lstStyle/>
          <a:p>
            <a:fld id="{F228FDBB-61E2-422E-85DE-2478BF60ACB8}" type="slidenum">
              <a:rPr lang="en-US"/>
              <a:pPr/>
              <a:t>31</a:t>
            </a:fld>
            <a:endParaRPr lang="en-US"/>
          </a:p>
        </p:txBody>
      </p:sp>
      <p:sp>
        <p:nvSpPr>
          <p:cNvPr id="71685" name="Rectangle 2"/>
          <p:cNvSpPr>
            <a:spLocks noGrp="1" noRot="1" noChangeAspect="1" noChangeArrowheads="1"/>
          </p:cNvSpPr>
          <p:nvPr>
            <p:ph type="sldImg"/>
          </p:nvPr>
        </p:nvSpPr>
        <p:spPr>
          <a:solidFill>
            <a:srgbClr val="FFFFFF"/>
          </a:solidFill>
          <a:ln/>
        </p:spPr>
      </p:sp>
      <p:sp>
        <p:nvSpPr>
          <p:cNvPr id="7168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71687"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dt" sz="quarter" idx="1"/>
          </p:nvPr>
        </p:nvSpPr>
        <p:spPr>
          <a:noFill/>
        </p:spPr>
        <p:txBody>
          <a:bodyPr/>
          <a:lstStyle/>
          <a:p>
            <a:fld id="{FE368F49-6497-41BE-B2BE-B8C03D241D3D}"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73731"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73732" name="Rectangle 7"/>
          <p:cNvSpPr>
            <a:spLocks noGrp="1" noChangeArrowheads="1"/>
          </p:cNvSpPr>
          <p:nvPr>
            <p:ph type="sldNum" sz="quarter" idx="5"/>
          </p:nvPr>
        </p:nvSpPr>
        <p:spPr>
          <a:noFill/>
        </p:spPr>
        <p:txBody>
          <a:bodyPr/>
          <a:lstStyle/>
          <a:p>
            <a:fld id="{D877C22D-9075-4F2E-A58D-8C3F9FFDF0A4}" type="slidenum">
              <a:rPr lang="en-US"/>
              <a:pPr/>
              <a:t>32</a:t>
            </a:fld>
            <a:endParaRPr lang="en-US"/>
          </a:p>
        </p:txBody>
      </p:sp>
      <p:sp>
        <p:nvSpPr>
          <p:cNvPr id="73733" name="Rectangle 2"/>
          <p:cNvSpPr>
            <a:spLocks noGrp="1" noRot="1" noChangeAspect="1" noChangeArrowheads="1" noTextEdit="1"/>
          </p:cNvSpPr>
          <p:nvPr>
            <p:ph type="sldImg"/>
          </p:nvPr>
        </p:nvSpPr>
        <p:spPr>
          <a:ln/>
        </p:spPr>
      </p:sp>
      <p:sp>
        <p:nvSpPr>
          <p:cNvPr id="73734" name="Rectangle 3"/>
          <p:cNvSpPr>
            <a:spLocks noGrp="1" noChangeArrowheads="1"/>
          </p:cNvSpPr>
          <p:nvPr>
            <p:ph type="body" idx="1"/>
          </p:nvPr>
        </p:nvSpPr>
        <p:spPr>
          <a:noFill/>
          <a:ln/>
        </p:spPr>
        <p:txBody>
          <a:bodyPr/>
          <a:lstStyle/>
          <a:p>
            <a:pPr eaLnBrk="1" hangingPunct="1"/>
            <a:endParaRPr lang="en-US" smtClean="0">
              <a:latin typeface="Arial" pitchFamily="34" charset="0"/>
              <a:ea typeface="ＭＳ Ｐゴシック" pitchFamily="34" charset="-128"/>
            </a:endParaRPr>
          </a:p>
        </p:txBody>
      </p:sp>
      <p:sp>
        <p:nvSpPr>
          <p:cNvPr id="73735"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dt" sz="quarter" idx="1"/>
          </p:nvPr>
        </p:nvSpPr>
        <p:spPr>
          <a:noFill/>
        </p:spPr>
        <p:txBody>
          <a:bodyPr/>
          <a:lstStyle/>
          <a:p>
            <a:fld id="{AF9387DF-CABC-4975-A87E-062A64D3DAFB}"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75779"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75780" name="Rectangle 7"/>
          <p:cNvSpPr>
            <a:spLocks noGrp="1" noChangeArrowheads="1"/>
          </p:cNvSpPr>
          <p:nvPr>
            <p:ph type="sldNum" sz="quarter" idx="5"/>
          </p:nvPr>
        </p:nvSpPr>
        <p:spPr>
          <a:noFill/>
        </p:spPr>
        <p:txBody>
          <a:bodyPr/>
          <a:lstStyle/>
          <a:p>
            <a:fld id="{C9D25A43-BA9B-430D-AFCA-0C918ADBA044}" type="slidenum">
              <a:rPr lang="en-US"/>
              <a:pPr/>
              <a:t>33</a:t>
            </a:fld>
            <a:endParaRPr lang="en-US"/>
          </a:p>
        </p:txBody>
      </p:sp>
      <p:sp>
        <p:nvSpPr>
          <p:cNvPr id="75781" name="Rectangle 2"/>
          <p:cNvSpPr>
            <a:spLocks noGrp="1" noRot="1" noChangeAspect="1" noChangeArrowheads="1" noTextEdit="1"/>
          </p:cNvSpPr>
          <p:nvPr>
            <p:ph type="sldImg"/>
          </p:nvPr>
        </p:nvSpPr>
        <p:spPr>
          <a:ln/>
        </p:spPr>
      </p:sp>
      <p:sp>
        <p:nvSpPr>
          <p:cNvPr id="75782" name="Rectangle 3"/>
          <p:cNvSpPr>
            <a:spLocks noGrp="1" noChangeArrowheads="1"/>
          </p:cNvSpPr>
          <p:nvPr>
            <p:ph type="body" idx="1"/>
          </p:nvPr>
        </p:nvSpPr>
        <p:spPr>
          <a:noFill/>
          <a:ln/>
        </p:spPr>
        <p:txBody>
          <a:bodyPr/>
          <a:lstStyle/>
          <a:p>
            <a:pPr eaLnBrk="1" hangingPunct="1"/>
            <a:endParaRPr lang="en-US" smtClean="0">
              <a:latin typeface="Arial" pitchFamily="34" charset="0"/>
              <a:ea typeface="ＭＳ Ｐゴシック" pitchFamily="34" charset="-128"/>
            </a:endParaRPr>
          </a:p>
        </p:txBody>
      </p:sp>
      <p:sp>
        <p:nvSpPr>
          <p:cNvPr id="75783"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dt" sz="quarter" idx="1"/>
          </p:nvPr>
        </p:nvSpPr>
        <p:spPr>
          <a:noFill/>
        </p:spPr>
        <p:txBody>
          <a:bodyPr/>
          <a:lstStyle/>
          <a:p>
            <a:fld id="{32807C8A-16D0-4096-9AC0-B0F97ECB777B}"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81923"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81924" name="Rectangle 7"/>
          <p:cNvSpPr>
            <a:spLocks noGrp="1" noChangeArrowheads="1"/>
          </p:cNvSpPr>
          <p:nvPr>
            <p:ph type="sldNum" sz="quarter" idx="5"/>
          </p:nvPr>
        </p:nvSpPr>
        <p:spPr>
          <a:noFill/>
        </p:spPr>
        <p:txBody>
          <a:bodyPr/>
          <a:lstStyle/>
          <a:p>
            <a:fld id="{305237AE-E900-4AB0-A363-576DCB24270F}" type="slidenum">
              <a:rPr lang="en-US"/>
              <a:pPr/>
              <a:t>34</a:t>
            </a:fld>
            <a:endParaRPr lang="en-US"/>
          </a:p>
        </p:txBody>
      </p:sp>
      <p:sp>
        <p:nvSpPr>
          <p:cNvPr id="81925" name="Rectangle 2"/>
          <p:cNvSpPr>
            <a:spLocks noGrp="1" noRot="1" noChangeAspect="1" noChangeArrowheads="1"/>
          </p:cNvSpPr>
          <p:nvPr>
            <p:ph type="sldImg"/>
          </p:nvPr>
        </p:nvSpPr>
        <p:spPr>
          <a:solidFill>
            <a:srgbClr val="FFFFFF"/>
          </a:solidFill>
          <a:ln/>
        </p:spPr>
      </p:sp>
      <p:sp>
        <p:nvSpPr>
          <p:cNvPr id="8192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81927"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3"/>
          <p:cNvSpPr>
            <a:spLocks noGrp="1" noChangeArrowheads="1"/>
          </p:cNvSpPr>
          <p:nvPr>
            <p:ph type="dt" sz="quarter" idx="1"/>
          </p:nvPr>
        </p:nvSpPr>
        <p:spPr>
          <a:noFill/>
        </p:spPr>
        <p:txBody>
          <a:bodyPr/>
          <a:lstStyle/>
          <a:p>
            <a:fld id="{F18553B0-44F0-4F25-8102-2B37F30F7B0A}"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112643"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112644" name="Rectangle 7"/>
          <p:cNvSpPr>
            <a:spLocks noGrp="1" noChangeArrowheads="1"/>
          </p:cNvSpPr>
          <p:nvPr>
            <p:ph type="sldNum" sz="quarter" idx="5"/>
          </p:nvPr>
        </p:nvSpPr>
        <p:spPr>
          <a:noFill/>
        </p:spPr>
        <p:txBody>
          <a:bodyPr/>
          <a:lstStyle/>
          <a:p>
            <a:fld id="{60B52913-D58D-436B-9C99-A209EFB6E230}" type="slidenum">
              <a:rPr lang="en-US"/>
              <a:pPr/>
              <a:t>35</a:t>
            </a:fld>
            <a:endParaRPr lang="en-US"/>
          </a:p>
        </p:txBody>
      </p:sp>
      <p:sp>
        <p:nvSpPr>
          <p:cNvPr id="112645" name="Rectangle 2"/>
          <p:cNvSpPr>
            <a:spLocks noGrp="1" noRot="1" noChangeAspect="1" noChangeArrowheads="1"/>
          </p:cNvSpPr>
          <p:nvPr>
            <p:ph type="sldImg"/>
          </p:nvPr>
        </p:nvSpPr>
        <p:spPr>
          <a:solidFill>
            <a:srgbClr val="FFFFFF"/>
          </a:solidFill>
          <a:ln/>
        </p:spPr>
      </p:sp>
      <p:sp>
        <p:nvSpPr>
          <p:cNvPr id="11264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112647"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w="9525"/>
        </p:spPr>
        <p:txBody>
          <a:bodyPr/>
          <a:lstStyle/>
          <a:p>
            <a:endParaRPr lang="en-US" smtClean="0">
              <a:latin typeface="Time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dt" sz="quarter" idx="1"/>
          </p:nvPr>
        </p:nvSpPr>
        <p:spPr>
          <a:noFill/>
        </p:spPr>
        <p:txBody>
          <a:bodyPr/>
          <a:lstStyle/>
          <a:p>
            <a:fld id="{B0D98BCF-E7EF-41B7-A6D7-5E202A73C430}"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122883"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122884" name="Rectangle 7"/>
          <p:cNvSpPr>
            <a:spLocks noGrp="1" noChangeArrowheads="1"/>
          </p:cNvSpPr>
          <p:nvPr>
            <p:ph type="sldNum" sz="quarter" idx="5"/>
          </p:nvPr>
        </p:nvSpPr>
        <p:spPr>
          <a:noFill/>
        </p:spPr>
        <p:txBody>
          <a:bodyPr/>
          <a:lstStyle/>
          <a:p>
            <a:fld id="{207C88CB-BA81-4B71-82AF-EF869AF255E7}" type="slidenum">
              <a:rPr lang="en-US"/>
              <a:pPr/>
              <a:t>37</a:t>
            </a:fld>
            <a:endParaRPr lang="en-US"/>
          </a:p>
        </p:txBody>
      </p:sp>
      <p:sp>
        <p:nvSpPr>
          <p:cNvPr id="122885" name="Rectangle 2"/>
          <p:cNvSpPr>
            <a:spLocks noGrp="1" noRot="1" noChangeAspect="1" noChangeArrowheads="1"/>
          </p:cNvSpPr>
          <p:nvPr>
            <p:ph type="sldImg"/>
          </p:nvPr>
        </p:nvSpPr>
        <p:spPr>
          <a:solidFill>
            <a:srgbClr val="FFFFFF"/>
          </a:solidFill>
          <a:ln/>
        </p:spPr>
      </p:sp>
      <p:sp>
        <p:nvSpPr>
          <p:cNvPr id="12288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122887"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3"/>
          <p:cNvSpPr>
            <a:spLocks noGrp="1" noChangeArrowheads="1"/>
          </p:cNvSpPr>
          <p:nvPr>
            <p:ph type="dt" sz="quarter" idx="1"/>
          </p:nvPr>
        </p:nvSpPr>
        <p:spPr>
          <a:noFill/>
        </p:spPr>
        <p:txBody>
          <a:bodyPr/>
          <a:lstStyle/>
          <a:p>
            <a:fld id="{F8A59D89-68A1-4A8E-8AE2-8B7702EC6A00}"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124931"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124932" name="Rectangle 7"/>
          <p:cNvSpPr>
            <a:spLocks noGrp="1" noChangeArrowheads="1"/>
          </p:cNvSpPr>
          <p:nvPr>
            <p:ph type="sldNum" sz="quarter" idx="5"/>
          </p:nvPr>
        </p:nvSpPr>
        <p:spPr>
          <a:noFill/>
        </p:spPr>
        <p:txBody>
          <a:bodyPr/>
          <a:lstStyle/>
          <a:p>
            <a:fld id="{14A2DA5B-C7BE-420B-88DD-B3570579772E}" type="slidenum">
              <a:rPr lang="en-US"/>
              <a:pPr/>
              <a:t>38</a:t>
            </a:fld>
            <a:endParaRPr lang="en-US"/>
          </a:p>
        </p:txBody>
      </p:sp>
      <p:sp>
        <p:nvSpPr>
          <p:cNvPr id="124933" name="Rectangle 2"/>
          <p:cNvSpPr>
            <a:spLocks noGrp="1" noRot="1" noChangeAspect="1" noChangeArrowheads="1"/>
          </p:cNvSpPr>
          <p:nvPr>
            <p:ph type="sldImg"/>
          </p:nvPr>
        </p:nvSpPr>
        <p:spPr>
          <a:solidFill>
            <a:srgbClr val="FFFFFF"/>
          </a:solidFill>
          <a:ln/>
        </p:spPr>
      </p:sp>
      <p:sp>
        <p:nvSpPr>
          <p:cNvPr id="12493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124935"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3"/>
          <p:cNvSpPr>
            <a:spLocks noGrp="1" noChangeArrowheads="1"/>
          </p:cNvSpPr>
          <p:nvPr>
            <p:ph type="dt" sz="quarter" idx="1"/>
          </p:nvPr>
        </p:nvSpPr>
        <p:spPr>
          <a:noFill/>
        </p:spPr>
        <p:txBody>
          <a:bodyPr/>
          <a:lstStyle/>
          <a:p>
            <a:fld id="{4903FE54-F6E3-4B4F-B04C-A0B46D6C9B26}"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126979"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126980" name="Rectangle 7"/>
          <p:cNvSpPr>
            <a:spLocks noGrp="1" noChangeArrowheads="1"/>
          </p:cNvSpPr>
          <p:nvPr>
            <p:ph type="sldNum" sz="quarter" idx="5"/>
          </p:nvPr>
        </p:nvSpPr>
        <p:spPr>
          <a:noFill/>
        </p:spPr>
        <p:txBody>
          <a:bodyPr/>
          <a:lstStyle/>
          <a:p>
            <a:fld id="{3A43001F-D55F-4D11-A2B6-D77C4D7334C8}" type="slidenum">
              <a:rPr lang="en-US"/>
              <a:pPr/>
              <a:t>39</a:t>
            </a:fld>
            <a:endParaRPr lang="en-US"/>
          </a:p>
        </p:txBody>
      </p:sp>
      <p:sp>
        <p:nvSpPr>
          <p:cNvPr id="126981" name="Rectangle 2"/>
          <p:cNvSpPr>
            <a:spLocks noGrp="1" noRot="1" noChangeAspect="1" noChangeArrowheads="1"/>
          </p:cNvSpPr>
          <p:nvPr>
            <p:ph type="sldImg"/>
          </p:nvPr>
        </p:nvSpPr>
        <p:spPr>
          <a:solidFill>
            <a:srgbClr val="FFFFFF"/>
          </a:solidFill>
          <a:ln/>
        </p:spPr>
      </p:sp>
      <p:sp>
        <p:nvSpPr>
          <p:cNvPr id="12698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126983"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Grp="1" noChangeArrowheads="1"/>
          </p:cNvSpPr>
          <p:nvPr>
            <p:ph type="dt" sz="quarter" idx="1"/>
          </p:nvPr>
        </p:nvSpPr>
        <p:spPr>
          <a:noFill/>
        </p:spPr>
        <p:txBody>
          <a:bodyPr/>
          <a:lstStyle/>
          <a:p>
            <a:fld id="{7AE1F66C-96CD-4F3F-ADB3-5256C2394780}"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129027"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129028" name="Rectangle 7"/>
          <p:cNvSpPr>
            <a:spLocks noGrp="1" noChangeArrowheads="1"/>
          </p:cNvSpPr>
          <p:nvPr>
            <p:ph type="sldNum" sz="quarter" idx="5"/>
          </p:nvPr>
        </p:nvSpPr>
        <p:spPr>
          <a:noFill/>
        </p:spPr>
        <p:txBody>
          <a:bodyPr/>
          <a:lstStyle/>
          <a:p>
            <a:fld id="{CD98E3A4-5E97-4666-9262-185B11DE9469}" type="slidenum">
              <a:rPr lang="en-US"/>
              <a:pPr/>
              <a:t>40</a:t>
            </a:fld>
            <a:endParaRPr lang="en-US"/>
          </a:p>
        </p:txBody>
      </p:sp>
      <p:sp>
        <p:nvSpPr>
          <p:cNvPr id="129029" name="Rectangle 2"/>
          <p:cNvSpPr>
            <a:spLocks noGrp="1" noRot="1" noChangeAspect="1" noChangeArrowheads="1"/>
          </p:cNvSpPr>
          <p:nvPr>
            <p:ph type="sldImg"/>
          </p:nvPr>
        </p:nvSpPr>
        <p:spPr>
          <a:solidFill>
            <a:srgbClr val="FFFFFF"/>
          </a:solidFill>
          <a:ln/>
        </p:spPr>
      </p:sp>
      <p:sp>
        <p:nvSpPr>
          <p:cNvPr id="12903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129031"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3"/>
          <p:cNvSpPr>
            <a:spLocks noGrp="1" noChangeArrowheads="1"/>
          </p:cNvSpPr>
          <p:nvPr>
            <p:ph type="dt" sz="quarter" idx="1"/>
          </p:nvPr>
        </p:nvSpPr>
        <p:spPr>
          <a:noFill/>
        </p:spPr>
        <p:txBody>
          <a:bodyPr/>
          <a:lstStyle/>
          <a:p>
            <a:fld id="{09C08990-58D0-4753-9E47-3D22E7989A22}"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143363"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143364" name="Rectangle 7"/>
          <p:cNvSpPr>
            <a:spLocks noGrp="1" noChangeArrowheads="1"/>
          </p:cNvSpPr>
          <p:nvPr>
            <p:ph type="sldNum" sz="quarter" idx="5"/>
          </p:nvPr>
        </p:nvSpPr>
        <p:spPr>
          <a:noFill/>
        </p:spPr>
        <p:txBody>
          <a:bodyPr/>
          <a:lstStyle/>
          <a:p>
            <a:fld id="{EE634581-BFFD-43C3-84FE-77C73F0CCE93}" type="slidenum">
              <a:rPr lang="en-US"/>
              <a:pPr/>
              <a:t>41</a:t>
            </a:fld>
            <a:endParaRPr lang="en-US"/>
          </a:p>
        </p:txBody>
      </p:sp>
      <p:sp>
        <p:nvSpPr>
          <p:cNvPr id="143365" name="Rectangle 2"/>
          <p:cNvSpPr>
            <a:spLocks noGrp="1" noRot="1" noChangeAspect="1" noChangeArrowheads="1" noTextEdit="1"/>
          </p:cNvSpPr>
          <p:nvPr>
            <p:ph type="sldImg"/>
          </p:nvPr>
        </p:nvSpPr>
        <p:spPr>
          <a:ln/>
        </p:spPr>
      </p:sp>
      <p:sp>
        <p:nvSpPr>
          <p:cNvPr id="143366" name="Rectangle 3"/>
          <p:cNvSpPr>
            <a:spLocks noGrp="1" noChangeArrowheads="1"/>
          </p:cNvSpPr>
          <p:nvPr>
            <p:ph type="body" idx="1"/>
          </p:nvPr>
        </p:nvSpPr>
        <p:spPr>
          <a:noFill/>
          <a:ln/>
        </p:spPr>
        <p:txBody>
          <a:bodyPr/>
          <a:lstStyle/>
          <a:p>
            <a:pPr eaLnBrk="1" hangingPunct="1"/>
            <a:endParaRPr lang="en-US" smtClean="0">
              <a:latin typeface="Arial" pitchFamily="34" charset="0"/>
              <a:ea typeface="ＭＳ Ｐゴシック" pitchFamily="34" charset="-128"/>
            </a:endParaRPr>
          </a:p>
        </p:txBody>
      </p:sp>
      <p:sp>
        <p:nvSpPr>
          <p:cNvPr id="143367"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3"/>
          <p:cNvSpPr>
            <a:spLocks noGrp="1" noChangeArrowheads="1"/>
          </p:cNvSpPr>
          <p:nvPr>
            <p:ph type="dt" sz="quarter" idx="1"/>
          </p:nvPr>
        </p:nvSpPr>
        <p:spPr>
          <a:noFill/>
        </p:spPr>
        <p:txBody>
          <a:bodyPr/>
          <a:lstStyle/>
          <a:p>
            <a:fld id="{1066F6F1-770B-4609-8D53-D2A9F4826187}"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145411"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145412" name="Rectangle 7"/>
          <p:cNvSpPr>
            <a:spLocks noGrp="1" noChangeArrowheads="1"/>
          </p:cNvSpPr>
          <p:nvPr>
            <p:ph type="sldNum" sz="quarter" idx="5"/>
          </p:nvPr>
        </p:nvSpPr>
        <p:spPr>
          <a:noFill/>
        </p:spPr>
        <p:txBody>
          <a:bodyPr/>
          <a:lstStyle/>
          <a:p>
            <a:fld id="{BBC49D46-D205-4747-B1CF-3E9C865C4C1C}" type="slidenum">
              <a:rPr lang="en-US"/>
              <a:pPr/>
              <a:t>42</a:t>
            </a:fld>
            <a:endParaRPr lang="en-US"/>
          </a:p>
        </p:txBody>
      </p:sp>
      <p:sp>
        <p:nvSpPr>
          <p:cNvPr id="145413" name="Rectangle 2"/>
          <p:cNvSpPr>
            <a:spLocks noGrp="1" noRot="1" noChangeAspect="1" noChangeArrowheads="1" noTextEdit="1"/>
          </p:cNvSpPr>
          <p:nvPr>
            <p:ph type="sldImg"/>
          </p:nvPr>
        </p:nvSpPr>
        <p:spPr>
          <a:ln/>
        </p:spPr>
      </p:sp>
      <p:sp>
        <p:nvSpPr>
          <p:cNvPr id="145414" name="Rectangle 3"/>
          <p:cNvSpPr>
            <a:spLocks noGrp="1" noChangeArrowheads="1"/>
          </p:cNvSpPr>
          <p:nvPr>
            <p:ph type="body" idx="1"/>
          </p:nvPr>
        </p:nvSpPr>
        <p:spPr>
          <a:noFill/>
          <a:ln/>
        </p:spPr>
        <p:txBody>
          <a:bodyPr/>
          <a:lstStyle/>
          <a:p>
            <a:pPr eaLnBrk="1" hangingPunct="1"/>
            <a:endParaRPr lang="en-US" smtClean="0">
              <a:latin typeface="Arial" pitchFamily="34" charset="0"/>
              <a:ea typeface="ＭＳ Ｐゴシック" pitchFamily="34" charset="-128"/>
            </a:endParaRPr>
          </a:p>
        </p:txBody>
      </p:sp>
      <p:sp>
        <p:nvSpPr>
          <p:cNvPr id="145415"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E81405-8897-489E-B878-71B5FFE34A0E}" type="slidenum">
              <a:rPr lang="en-US" smtClean="0"/>
              <a:pPr/>
              <a:t>48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20484" name="Slide Number Placeholder 3"/>
          <p:cNvSpPr>
            <a:spLocks noGrp="1"/>
          </p:cNvSpPr>
          <p:nvPr>
            <p:ph type="sldNum" sz="quarter" idx="5"/>
          </p:nvPr>
        </p:nvSpPr>
        <p:spPr bwMode="auto">
          <a:noFill/>
          <a:ln>
            <a:miter lim="800000"/>
            <a:headEnd/>
            <a:tailEnd/>
          </a:ln>
        </p:spPr>
        <p:txBody>
          <a:bodyPr/>
          <a:lstStyle/>
          <a:p>
            <a:fld id="{487D58DE-CDEE-4E58-B120-595A3BC57158}" type="slidenum">
              <a:rPr lang="en-US" smtClean="0">
                <a:latin typeface="Arial" pitchFamily="34" charset="0"/>
                <a:cs typeface="Arial" pitchFamily="34" charset="0"/>
              </a:rPr>
              <a:pPr/>
              <a:t>64</a:t>
            </a:fld>
            <a:endParaRPr lang="en-US" smtClean="0">
              <a:latin typeface="Arial" pitchFamily="34" charset="0"/>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29D064F5-80A2-4DF0-8382-12B9064F5830}" type="slidenum">
              <a:rPr lang="en-US"/>
              <a:pPr/>
              <a:t>18</a:t>
            </a:fld>
            <a:endParaRPr lang="en-US"/>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eaLnBrk="1" hangingPunct="1">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dt" sz="quarter" idx="1"/>
          </p:nvPr>
        </p:nvSpPr>
        <p:spPr>
          <a:noFill/>
        </p:spPr>
        <p:txBody>
          <a:bodyPr/>
          <a:lstStyle/>
          <a:p>
            <a:fld id="{04B0E871-EB7A-4FC7-A564-7CF72344A825}"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22531"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22532" name="Rectangle 7"/>
          <p:cNvSpPr>
            <a:spLocks noGrp="1" noChangeArrowheads="1"/>
          </p:cNvSpPr>
          <p:nvPr>
            <p:ph type="sldNum" sz="quarter" idx="5"/>
          </p:nvPr>
        </p:nvSpPr>
        <p:spPr>
          <a:noFill/>
        </p:spPr>
        <p:txBody>
          <a:bodyPr/>
          <a:lstStyle/>
          <a:p>
            <a:fld id="{DB51BDB0-0BE6-4457-B896-C8F7C0D2BB6D}" type="slidenum">
              <a:rPr lang="en-US"/>
              <a:pPr/>
              <a:t>19</a:t>
            </a:fld>
            <a:endParaRPr lang="en-US"/>
          </a:p>
        </p:txBody>
      </p:sp>
      <p:sp>
        <p:nvSpPr>
          <p:cNvPr id="22533" name="Rectangle 2"/>
          <p:cNvSpPr>
            <a:spLocks noGrp="1" noRot="1" noChangeAspect="1" noChangeArrowheads="1"/>
          </p:cNvSpPr>
          <p:nvPr>
            <p:ph type="sldImg"/>
          </p:nvPr>
        </p:nvSpPr>
        <p:spPr>
          <a:solidFill>
            <a:srgbClr val="FFFFFF"/>
          </a:solidFill>
          <a:ln/>
        </p:spPr>
      </p:sp>
      <p:sp>
        <p:nvSpPr>
          <p:cNvPr id="2253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22535"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dt" sz="quarter" idx="1"/>
          </p:nvPr>
        </p:nvSpPr>
        <p:spPr>
          <a:noFill/>
        </p:spPr>
        <p:txBody>
          <a:bodyPr/>
          <a:lstStyle/>
          <a:p>
            <a:fld id="{DFB1DA34-D4C7-47DD-9DC4-C9686640CCBF}"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26627"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26628" name="Rectangle 7"/>
          <p:cNvSpPr>
            <a:spLocks noGrp="1" noChangeArrowheads="1"/>
          </p:cNvSpPr>
          <p:nvPr>
            <p:ph type="sldNum" sz="quarter" idx="5"/>
          </p:nvPr>
        </p:nvSpPr>
        <p:spPr>
          <a:noFill/>
        </p:spPr>
        <p:txBody>
          <a:bodyPr/>
          <a:lstStyle/>
          <a:p>
            <a:fld id="{6B4792BD-1003-4560-99C6-345CE229488F}" type="slidenum">
              <a:rPr lang="en-US"/>
              <a:pPr/>
              <a:t>20</a:t>
            </a:fld>
            <a:endParaRPr lang="en-US"/>
          </a:p>
        </p:txBody>
      </p:sp>
      <p:sp>
        <p:nvSpPr>
          <p:cNvPr id="26629" name="Rectangle 2"/>
          <p:cNvSpPr>
            <a:spLocks noGrp="1" noRot="1" noChangeAspect="1" noChangeArrowheads="1"/>
          </p:cNvSpPr>
          <p:nvPr>
            <p:ph type="sldImg"/>
          </p:nvPr>
        </p:nvSpPr>
        <p:spPr>
          <a:solidFill>
            <a:srgbClr val="FFFFFF"/>
          </a:solidFill>
          <a:ln/>
        </p:spPr>
      </p:sp>
      <p:sp>
        <p:nvSpPr>
          <p:cNvPr id="2663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26631"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dt" sz="quarter" idx="1"/>
          </p:nvPr>
        </p:nvSpPr>
        <p:spPr>
          <a:noFill/>
        </p:spPr>
        <p:txBody>
          <a:bodyPr/>
          <a:lstStyle/>
          <a:p>
            <a:fld id="{67723401-FC9E-4272-B2E7-02353A186775}"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32771"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32772" name="Rectangle 7"/>
          <p:cNvSpPr>
            <a:spLocks noGrp="1" noChangeArrowheads="1"/>
          </p:cNvSpPr>
          <p:nvPr>
            <p:ph type="sldNum" sz="quarter" idx="5"/>
          </p:nvPr>
        </p:nvSpPr>
        <p:spPr>
          <a:noFill/>
        </p:spPr>
        <p:txBody>
          <a:bodyPr/>
          <a:lstStyle/>
          <a:p>
            <a:fld id="{0A7557BC-D5C0-4016-AB76-E38A534569C0}" type="slidenum">
              <a:rPr lang="en-US"/>
              <a:pPr/>
              <a:t>21</a:t>
            </a:fld>
            <a:endParaRPr lang="en-US"/>
          </a:p>
        </p:txBody>
      </p:sp>
      <p:sp>
        <p:nvSpPr>
          <p:cNvPr id="32773" name="Rectangle 2"/>
          <p:cNvSpPr>
            <a:spLocks noGrp="1" noRot="1" noChangeAspect="1" noChangeArrowheads="1"/>
          </p:cNvSpPr>
          <p:nvPr>
            <p:ph type="sldImg"/>
          </p:nvPr>
        </p:nvSpPr>
        <p:spPr>
          <a:solidFill>
            <a:srgbClr val="FFFFFF"/>
          </a:solidFill>
          <a:ln/>
        </p:spPr>
      </p:sp>
      <p:sp>
        <p:nvSpPr>
          <p:cNvPr id="3277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32775"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dt" sz="quarter" idx="1"/>
          </p:nvPr>
        </p:nvSpPr>
        <p:spPr>
          <a:noFill/>
        </p:spPr>
        <p:txBody>
          <a:bodyPr/>
          <a:lstStyle/>
          <a:p>
            <a:fld id="{4A3889FF-0F17-45EC-9703-24B1D083041B}"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36867"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36868" name="Rectangle 7"/>
          <p:cNvSpPr>
            <a:spLocks noGrp="1" noChangeArrowheads="1"/>
          </p:cNvSpPr>
          <p:nvPr>
            <p:ph type="sldNum" sz="quarter" idx="5"/>
          </p:nvPr>
        </p:nvSpPr>
        <p:spPr>
          <a:noFill/>
        </p:spPr>
        <p:txBody>
          <a:bodyPr/>
          <a:lstStyle/>
          <a:p>
            <a:fld id="{F9334664-3085-4776-97D1-D00B90FC2A29}" type="slidenum">
              <a:rPr lang="en-US"/>
              <a:pPr/>
              <a:t>23</a:t>
            </a:fld>
            <a:endParaRPr lang="en-US"/>
          </a:p>
        </p:txBody>
      </p:sp>
      <p:sp>
        <p:nvSpPr>
          <p:cNvPr id="36869" name="Rectangle 2"/>
          <p:cNvSpPr>
            <a:spLocks noGrp="1" noRot="1" noChangeAspect="1" noChangeArrowheads="1"/>
          </p:cNvSpPr>
          <p:nvPr>
            <p:ph type="sldImg"/>
          </p:nvPr>
        </p:nvSpPr>
        <p:spPr>
          <a:solidFill>
            <a:srgbClr val="FFFFFF"/>
          </a:solidFill>
          <a:ln/>
        </p:spPr>
      </p:sp>
      <p:sp>
        <p:nvSpPr>
          <p:cNvPr id="3687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36871"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dt" sz="quarter" idx="1"/>
          </p:nvPr>
        </p:nvSpPr>
        <p:spPr>
          <a:noFill/>
        </p:spPr>
        <p:txBody>
          <a:bodyPr/>
          <a:lstStyle/>
          <a:p>
            <a:fld id="{17D2B036-AC14-48BE-8B32-8F564B42992C}"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38915"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38916" name="Rectangle 7"/>
          <p:cNvSpPr>
            <a:spLocks noGrp="1" noChangeArrowheads="1"/>
          </p:cNvSpPr>
          <p:nvPr>
            <p:ph type="sldNum" sz="quarter" idx="5"/>
          </p:nvPr>
        </p:nvSpPr>
        <p:spPr>
          <a:noFill/>
        </p:spPr>
        <p:txBody>
          <a:bodyPr/>
          <a:lstStyle/>
          <a:p>
            <a:fld id="{EA906A47-0DBF-4EEC-835A-47AA271FFF75}" type="slidenum">
              <a:rPr lang="en-US"/>
              <a:pPr/>
              <a:t>24</a:t>
            </a:fld>
            <a:endParaRPr lang="en-US"/>
          </a:p>
        </p:txBody>
      </p:sp>
      <p:sp>
        <p:nvSpPr>
          <p:cNvPr id="38917" name="Rectangle 2"/>
          <p:cNvSpPr>
            <a:spLocks noGrp="1" noRot="1" noChangeAspect="1" noChangeArrowheads="1"/>
          </p:cNvSpPr>
          <p:nvPr>
            <p:ph type="sldImg"/>
          </p:nvPr>
        </p:nvSpPr>
        <p:spPr>
          <a:solidFill>
            <a:srgbClr val="FFFFFF"/>
          </a:solidFill>
          <a:ln/>
        </p:spPr>
      </p:sp>
      <p:sp>
        <p:nvSpPr>
          <p:cNvPr id="3891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38919"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dt" sz="quarter" idx="1"/>
          </p:nvPr>
        </p:nvSpPr>
        <p:spPr>
          <a:noFill/>
        </p:spPr>
        <p:txBody>
          <a:bodyPr/>
          <a:lstStyle/>
          <a:p>
            <a:fld id="{B5D0B834-8F6E-4C64-89BD-9DDBE2F7879F}" type="datetime1">
              <a:rPr lang="en-US" smtClean="0">
                <a:latin typeface="Arial" pitchFamily="34" charset="0"/>
                <a:ea typeface="ＭＳ Ｐゴシック" pitchFamily="34" charset="-128"/>
              </a:rPr>
              <a:pPr/>
              <a:t>5/23/2010</a:t>
            </a:fld>
            <a:endParaRPr lang="en-US" smtClean="0">
              <a:latin typeface="Arial" pitchFamily="34" charset="0"/>
              <a:ea typeface="ＭＳ Ｐゴシック" pitchFamily="34" charset="-128"/>
            </a:endParaRPr>
          </a:p>
        </p:txBody>
      </p:sp>
      <p:sp>
        <p:nvSpPr>
          <p:cNvPr id="47107" name="Rectangle 6"/>
          <p:cNvSpPr>
            <a:spLocks noGrp="1" noChangeArrowheads="1"/>
          </p:cNvSpPr>
          <p:nvPr>
            <p:ph type="ftr" sz="quarter" idx="4"/>
          </p:nvPr>
        </p:nvSpPr>
        <p:spPr>
          <a:noFill/>
        </p:spPr>
        <p:txBody>
          <a:bodyPr/>
          <a:lstStyle/>
          <a:p>
            <a:r>
              <a:rPr lang="en-US" smtClean="0">
                <a:latin typeface="Arial" pitchFamily="34" charset="0"/>
                <a:ea typeface="ＭＳ Ｐゴシック" pitchFamily="34" charset="-128"/>
              </a:rPr>
              <a:t>© 2008 UC Regents</a:t>
            </a:r>
          </a:p>
        </p:txBody>
      </p:sp>
      <p:sp>
        <p:nvSpPr>
          <p:cNvPr id="47108" name="Rectangle 7"/>
          <p:cNvSpPr>
            <a:spLocks noGrp="1" noChangeArrowheads="1"/>
          </p:cNvSpPr>
          <p:nvPr>
            <p:ph type="sldNum" sz="quarter" idx="5"/>
          </p:nvPr>
        </p:nvSpPr>
        <p:spPr>
          <a:noFill/>
        </p:spPr>
        <p:txBody>
          <a:bodyPr/>
          <a:lstStyle/>
          <a:p>
            <a:fld id="{87E6096F-ECFE-49F1-A459-4D0A84255C9E}" type="slidenum">
              <a:rPr lang="en-US"/>
              <a:pPr/>
              <a:t>25</a:t>
            </a:fld>
            <a:endParaRPr lang="en-US"/>
          </a:p>
        </p:txBody>
      </p:sp>
      <p:sp>
        <p:nvSpPr>
          <p:cNvPr id="47109" name="Rectangle 2"/>
          <p:cNvSpPr>
            <a:spLocks noGrp="1" noRot="1" noChangeAspect="1" noChangeArrowheads="1"/>
          </p:cNvSpPr>
          <p:nvPr>
            <p:ph type="sldImg"/>
          </p:nvPr>
        </p:nvSpPr>
        <p:spPr>
          <a:solidFill>
            <a:srgbClr val="FFFFFF"/>
          </a:solidFill>
          <a:ln/>
        </p:spPr>
      </p:sp>
      <p:sp>
        <p:nvSpPr>
          <p:cNvPr id="4711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latin typeface="Arial" pitchFamily="34" charset="0"/>
              <a:ea typeface="ＭＳ Ｐゴシック" pitchFamily="34" charset="-128"/>
            </a:endParaRPr>
          </a:p>
        </p:txBody>
      </p:sp>
      <p:sp>
        <p:nvSpPr>
          <p:cNvPr id="47111" name="Header Placeholder 7"/>
          <p:cNvSpPr>
            <a:spLocks noGrp="1"/>
          </p:cNvSpPr>
          <p:nvPr>
            <p:ph type="hdr" sz="quarter"/>
          </p:nvPr>
        </p:nvSpPr>
        <p:spPr>
          <a:noFill/>
        </p:spPr>
        <p:txBody>
          <a:bodyPr/>
          <a:lstStyle/>
          <a:p>
            <a:r>
              <a:rPr lang="en-US" smtClean="0">
                <a:latin typeface="Arial" pitchFamily="34" charset="0"/>
                <a:ea typeface="ＭＳ Ｐゴシック" pitchFamily="34" charset="-128"/>
              </a:rPr>
              <a:t>katz prius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8EE0A3-5F7D-4E14-B6EB-472DFD2D0DE5}" type="datetimeFigureOut">
              <a:rPr lang="en-US" smtClean="0"/>
              <a:pPr/>
              <a:t>5/23/2010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9CAA0-86E6-4258-9F58-D38AB1C024A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8EE0A3-5F7D-4E14-B6EB-472DFD2D0DE5}" type="datetimeFigureOut">
              <a:rPr lang="en-US" smtClean="0"/>
              <a:pPr/>
              <a:t>5/23/2010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9CAA0-86E6-4258-9F58-D38AB1C024A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8EE0A3-5F7D-4E14-B6EB-472DFD2D0DE5}" type="datetimeFigureOut">
              <a:rPr lang="en-US" smtClean="0"/>
              <a:pPr/>
              <a:t>5/23/2010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9CAA0-86E6-4258-9F58-D38AB1C024A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71538" y="533400"/>
            <a:ext cx="8162925" cy="10906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5043488" y="1905000"/>
            <a:ext cx="3979862" cy="4191000"/>
          </a:xfrm>
        </p:spPr>
        <p:txBody>
          <a:bodyPr/>
          <a:lstStyle/>
          <a:p>
            <a:pPr lvl="0"/>
            <a:r>
              <a:rPr lang="en-US" noProof="0" smtClean="0"/>
              <a:t>Click icon to add chart</a:t>
            </a:r>
          </a:p>
        </p:txBody>
      </p:sp>
      <p:sp>
        <p:nvSpPr>
          <p:cNvPr id="5" name="Rectangle 67"/>
          <p:cNvSpPr>
            <a:spLocks noGrp="1" noChangeArrowheads="1"/>
          </p:cNvSpPr>
          <p:nvPr>
            <p:ph type="dt" sz="half" idx="10"/>
          </p:nvPr>
        </p:nvSpPr>
        <p:spPr/>
        <p:txBody>
          <a:bodyPr/>
          <a:lstStyle>
            <a:lvl1pPr>
              <a:defRPr/>
            </a:lvl1pPr>
          </a:lstStyle>
          <a:p>
            <a:pPr>
              <a:defRPr/>
            </a:pPr>
            <a:endParaRPr lang="en-US"/>
          </a:p>
        </p:txBody>
      </p:sp>
      <p:sp>
        <p:nvSpPr>
          <p:cNvPr id="7" name="Rectangle 69"/>
          <p:cNvSpPr>
            <a:spLocks noGrp="1" noChangeArrowheads="1"/>
          </p:cNvSpPr>
          <p:nvPr>
            <p:ph type="sldNum" sz="quarter" idx="12"/>
          </p:nvPr>
        </p:nvSpPr>
        <p:spPr/>
        <p:txBody>
          <a:bodyPr/>
          <a:lstStyle>
            <a:lvl1pPr>
              <a:defRPr/>
            </a:lvl1pPr>
          </a:lstStyle>
          <a:p>
            <a:pPr>
              <a:defRPr/>
            </a:pPr>
            <a:fld id="{0FD55328-EEE5-476D-BA52-91525410FE9E}"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71538" y="533400"/>
            <a:ext cx="8162925" cy="109061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2813" y="1905000"/>
            <a:ext cx="3978275"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43488" y="1905000"/>
            <a:ext cx="3979862" cy="4191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7"/>
          <p:cNvSpPr>
            <a:spLocks noGrp="1" noChangeArrowheads="1"/>
          </p:cNvSpPr>
          <p:nvPr>
            <p:ph type="dt" sz="half" idx="10"/>
          </p:nvPr>
        </p:nvSpPr>
        <p:spPr/>
        <p:txBody>
          <a:bodyPr/>
          <a:lstStyle>
            <a:lvl1pPr>
              <a:defRPr smtClean="0">
                <a:ea typeface="ＭＳ Ｐゴシック" pitchFamily="34" charset="-128"/>
              </a:defRPr>
            </a:lvl1pPr>
          </a:lstStyle>
          <a:p>
            <a:fld id="{A8B5D9E2-0A08-49BF-BBD9-37EDD6702C73}" type="datetime1">
              <a:rPr lang="en-US"/>
              <a:pPr/>
              <a:t>5/23/2010</a:t>
            </a:fld>
            <a:endParaRPr lang="en-US"/>
          </a:p>
        </p:txBody>
      </p:sp>
      <p:sp>
        <p:nvSpPr>
          <p:cNvPr id="7" name="Rectangle 69"/>
          <p:cNvSpPr>
            <a:spLocks noGrp="1" noChangeArrowheads="1"/>
          </p:cNvSpPr>
          <p:nvPr>
            <p:ph type="sldNum" sz="quarter" idx="12"/>
          </p:nvPr>
        </p:nvSpPr>
        <p:spPr/>
        <p:txBody>
          <a:bodyPr/>
          <a:lstStyle>
            <a:lvl1pPr>
              <a:defRPr/>
            </a:lvl1pPr>
          </a:lstStyle>
          <a:p>
            <a:fld id="{A373D8B5-5F45-415A-ACA3-A84559C85F84}"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871538" y="533400"/>
            <a:ext cx="8162925" cy="1090613"/>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912813" y="1905000"/>
            <a:ext cx="3978275" cy="2019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043488" y="1905000"/>
            <a:ext cx="3979862" cy="2019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912813" y="4076700"/>
            <a:ext cx="3978275" cy="2019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5043488" y="4076700"/>
            <a:ext cx="3979862" cy="2019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7"/>
          <p:cNvSpPr>
            <a:spLocks noGrp="1" noChangeArrowheads="1"/>
          </p:cNvSpPr>
          <p:nvPr>
            <p:ph type="dt" sz="half" idx="10"/>
          </p:nvPr>
        </p:nvSpPr>
        <p:spPr/>
        <p:txBody>
          <a:bodyPr/>
          <a:lstStyle>
            <a:lvl1pPr>
              <a:defRPr smtClean="0">
                <a:ea typeface="ＭＳ Ｐゴシック" pitchFamily="34" charset="-128"/>
              </a:defRPr>
            </a:lvl1pPr>
          </a:lstStyle>
          <a:p>
            <a:fld id="{F071988D-B82D-444A-B545-E2966AC15759}" type="datetime1">
              <a:rPr lang="en-US"/>
              <a:pPr/>
              <a:t>5/23/2010</a:t>
            </a:fld>
            <a:endParaRPr lang="en-US"/>
          </a:p>
        </p:txBody>
      </p:sp>
      <p:sp>
        <p:nvSpPr>
          <p:cNvPr id="9" name="Rectangle 69"/>
          <p:cNvSpPr>
            <a:spLocks noGrp="1" noChangeArrowheads="1"/>
          </p:cNvSpPr>
          <p:nvPr>
            <p:ph type="sldNum" sz="quarter" idx="12"/>
          </p:nvPr>
        </p:nvSpPr>
        <p:spPr/>
        <p:txBody>
          <a:bodyPr/>
          <a:lstStyle>
            <a:lvl1pPr>
              <a:defRPr/>
            </a:lvl1pPr>
          </a:lstStyle>
          <a:p>
            <a:fld id="{64450EDD-020F-42C1-B112-F7E8F853AD1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8EE0A3-5F7D-4E14-B6EB-472DFD2D0DE5}" type="datetimeFigureOut">
              <a:rPr lang="en-US" smtClean="0"/>
              <a:pPr/>
              <a:t>5/23/2010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1F9CAA0-86E6-4258-9F58-D38AB1C024A0}" type="slidenum">
              <a:rPr lang="en-US" smtClean="0"/>
              <a:pPr/>
              <a:t>‹#›</a:t>
            </a:fld>
            <a:endParaRPr lang="en-US"/>
          </a:p>
        </p:txBody>
      </p:sp>
      <p:pic>
        <p:nvPicPr>
          <p:cNvPr id="43010" name="Picture 2" descr="http://www.rocksclusters.org/roll-documentation/base/5.3/images/rocks.png"/>
          <p:cNvPicPr>
            <a:picLocks noChangeAspect="1" noChangeArrowheads="1"/>
          </p:cNvPicPr>
          <p:nvPr userDrawn="1"/>
        </p:nvPicPr>
        <p:blipFill>
          <a:blip r:embed="rId2" cstate="print">
            <a:clrChange>
              <a:clrFrom>
                <a:srgbClr val="FFFFFF"/>
              </a:clrFrom>
              <a:clrTo>
                <a:srgbClr val="FFFFFF">
                  <a:alpha val="0"/>
                </a:srgbClr>
              </a:clrTo>
            </a:clrChange>
          </a:blip>
          <a:srcRect/>
          <a:stretch>
            <a:fillRect/>
          </a:stretch>
        </p:blipFill>
        <p:spPr bwMode="auto">
          <a:xfrm>
            <a:off x="8458200" y="6248400"/>
            <a:ext cx="609600" cy="609600"/>
          </a:xfrm>
          <a:prstGeom prst="rect">
            <a:avLst/>
          </a:prstGeom>
          <a:noFill/>
        </p:spPr>
      </p:pic>
      <p:sp>
        <p:nvSpPr>
          <p:cNvPr id="8" name="TextBox 7"/>
          <p:cNvSpPr txBox="1"/>
          <p:nvPr userDrawn="1"/>
        </p:nvSpPr>
        <p:spPr>
          <a:xfrm>
            <a:off x="6629400" y="6581001"/>
            <a:ext cx="2057400" cy="276999"/>
          </a:xfrm>
          <a:prstGeom prst="rect">
            <a:avLst/>
          </a:prstGeom>
          <a:noFill/>
        </p:spPr>
        <p:txBody>
          <a:bodyPr wrap="square" rtlCol="0">
            <a:spAutoFit/>
          </a:bodyPr>
          <a:lstStyle/>
          <a:p>
            <a:r>
              <a:rPr lang="en-US" sz="1200" b="1" dirty="0" smtClean="0">
                <a:latin typeface="Lucida Sans" pitchFamily="34" charset="0"/>
              </a:rPr>
              <a:t>www.rocksclusters.org</a:t>
            </a:r>
            <a:endParaRPr lang="en-US" sz="1200" b="1" dirty="0">
              <a:latin typeface="Lucida Sans"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8EE0A3-5F7D-4E14-B6EB-472DFD2D0DE5}" type="datetimeFigureOut">
              <a:rPr lang="en-US" smtClean="0"/>
              <a:pPr/>
              <a:t>5/23/2010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9CAA0-86E6-4258-9F58-D38AB1C024A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8EE0A3-5F7D-4E14-B6EB-472DFD2D0DE5}" type="datetimeFigureOut">
              <a:rPr lang="en-US" smtClean="0"/>
              <a:pPr/>
              <a:t>5/23/2010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9CAA0-86E6-4258-9F58-D38AB1C024A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8EE0A3-5F7D-4E14-B6EB-472DFD2D0DE5}" type="datetimeFigureOut">
              <a:rPr lang="en-US" smtClean="0"/>
              <a:pPr/>
              <a:t>5/23/2010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9CAA0-86E6-4258-9F58-D38AB1C024A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8EE0A3-5F7D-4E14-B6EB-472DFD2D0DE5}" type="datetimeFigureOut">
              <a:rPr lang="en-US" smtClean="0"/>
              <a:pPr/>
              <a:t>5/23/2010</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9CAA0-86E6-4258-9F58-D38AB1C024A0}" type="slidenum">
              <a:rPr lang="en-US" smtClean="0"/>
              <a:pPr/>
              <a:t>‹#›</a:t>
            </a:fld>
            <a:endParaRPr lang="en-US"/>
          </a:p>
        </p:txBody>
      </p:sp>
      <p:pic>
        <p:nvPicPr>
          <p:cNvPr id="6146" name="Picture 2" descr="http://www.rc.rit.edu/images/rocks-logo.png"/>
          <p:cNvPicPr>
            <a:picLocks noChangeAspect="1" noChangeArrowheads="1"/>
          </p:cNvPicPr>
          <p:nvPr userDrawn="1"/>
        </p:nvPicPr>
        <p:blipFill>
          <a:blip r:embed="rId2" cstate="print"/>
          <a:srcRect/>
          <a:stretch>
            <a:fillRect/>
          </a:stretch>
        </p:blipFill>
        <p:spPr bwMode="auto">
          <a:xfrm>
            <a:off x="8140700" y="0"/>
            <a:ext cx="1003300" cy="1010570"/>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8EE0A3-5F7D-4E14-B6EB-472DFD2D0DE5}" type="datetimeFigureOut">
              <a:rPr lang="en-US" smtClean="0"/>
              <a:pPr/>
              <a:t>5/23/2010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9CAA0-86E6-4258-9F58-D38AB1C024A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8EE0A3-5F7D-4E14-B6EB-472DFD2D0DE5}" type="datetimeFigureOut">
              <a:rPr lang="en-US" smtClean="0"/>
              <a:pPr/>
              <a:t>5/23/2010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9CAA0-86E6-4258-9F58-D38AB1C024A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8EE0A3-5F7D-4E14-B6EB-472DFD2D0DE5}" type="datetimeFigureOut">
              <a:rPr lang="en-US" smtClean="0"/>
              <a:pPr/>
              <a:t>5/23/2010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9CAA0-86E6-4258-9F58-D38AB1C024A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8EE0A3-5F7D-4E14-B6EB-472DFD2D0DE5}" type="datetimeFigureOut">
              <a:rPr lang="en-US" smtClean="0"/>
              <a:pPr/>
              <a:t>5/23/2010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9CAA0-86E6-4258-9F58-D38AB1C024A0}" type="slidenum">
              <a:rPr lang="en-US" smtClean="0"/>
              <a:pPr/>
              <a:t>‹#›</a:t>
            </a:fld>
            <a:endParaRPr lang="en-US"/>
          </a:p>
        </p:txBody>
      </p:sp>
      <p:sp>
        <p:nvSpPr>
          <p:cNvPr id="7" name="TextBox 6"/>
          <p:cNvSpPr txBox="1"/>
          <p:nvPr userDrawn="1"/>
        </p:nvSpPr>
        <p:spPr>
          <a:xfrm>
            <a:off x="0" y="6553200"/>
            <a:ext cx="2819400" cy="369332"/>
          </a:xfrm>
          <a:prstGeom prst="rect">
            <a:avLst/>
          </a:prstGeom>
          <a:noFill/>
        </p:spPr>
        <p:txBody>
          <a:bodyPr wrap="square" rtlCol="0">
            <a:spAutoFit/>
          </a:bodyPr>
          <a:lstStyle/>
          <a:p>
            <a:r>
              <a:rPr lang="en-US" dirty="0" smtClean="0"/>
              <a:t>© UC Regents 2010</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17" Type="http://schemas.openxmlformats.org/officeDocument/2006/relationships/image" Target="../media/image55.jpeg"/><Relationship Id="rId2" Type="http://schemas.openxmlformats.org/officeDocument/2006/relationships/image" Target="../media/image40.png"/><Relationship Id="rId16" Type="http://schemas.openxmlformats.org/officeDocument/2006/relationships/image" Target="../media/image54.jpe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www.sdsc.edu/" TargetMode="Externa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3.jpeg"/><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www.rocksclusters.org/wordpress/?page_id=3"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2.jpeg"/><Relationship Id="rId7" Type="http://schemas.openxmlformats.org/officeDocument/2006/relationships/image" Target="../media/image85.jpeg"/><Relationship Id="rId2" Type="http://schemas.openxmlformats.org/officeDocument/2006/relationships/image" Target="../media/image81.jpeg"/><Relationship Id="rId1" Type="http://schemas.openxmlformats.org/officeDocument/2006/relationships/slideLayout" Target="../slideLayouts/slideLayout6.xml"/><Relationship Id="rId6" Type="http://schemas.openxmlformats.org/officeDocument/2006/relationships/image" Target="../media/image84.jpeg"/><Relationship Id="rId5" Type="http://schemas.openxmlformats.org/officeDocument/2006/relationships/hyperlink" Target="http://photos.sun.com/thumbnail/400/400/13814#type=gallery&amp;cb_imgurl=LB.tb_imgurl&amp;cb_gal=LB.tb_gallery&amp;id=13814" TargetMode="External"/><Relationship Id="rId4" Type="http://schemas.openxmlformats.org/officeDocument/2006/relationships/image" Target="../media/image83.jpeg"/></Relationships>
</file>

<file path=ppt/slides/_rels/slide47.xml.rels><?xml version="1.0" encoding="UTF-8" standalone="yes"?>
<Relationships xmlns="http://schemas.openxmlformats.org/package/2006/relationships"><Relationship Id="rId3" Type="http://schemas.openxmlformats.org/officeDocument/2006/relationships/hyperlink" Target="http://photos.sun.com/thumbnail/400/400/13814#type=gallery&amp;cb_imgurl=LB.tb_imgurl&amp;cb_gal=LB.tb_gallery&amp;id=13814" TargetMode="External"/><Relationship Id="rId7" Type="http://schemas.openxmlformats.org/officeDocument/2006/relationships/image" Target="../media/image87.jpeg"/><Relationship Id="rId2" Type="http://schemas.openxmlformats.org/officeDocument/2006/relationships/image" Target="../media/image83.jpeg"/><Relationship Id="rId1" Type="http://schemas.openxmlformats.org/officeDocument/2006/relationships/slideLayout" Target="../slideLayouts/slideLayout6.xml"/><Relationship Id="rId6" Type="http://schemas.openxmlformats.org/officeDocument/2006/relationships/image" Target="../media/image85.jpeg"/><Relationship Id="rId5" Type="http://schemas.openxmlformats.org/officeDocument/2006/relationships/image" Target="../media/image81.jpeg"/><Relationship Id="rId4" Type="http://schemas.openxmlformats.org/officeDocument/2006/relationships/image" Target="../media/image84.jpeg"/></Relationships>
</file>

<file path=ppt/slides/_rels/slide48.xml.rels><?xml version="1.0" encoding="UTF-8" standalone="yes"?>
<Relationships xmlns="http://schemas.openxmlformats.org/package/2006/relationships"><Relationship Id="rId3" Type="http://schemas.openxmlformats.org/officeDocument/2006/relationships/hyperlink" Target="http://photos.sun.com/thumbnail/400/400/13814#type=gallery&amp;cb_imgurl=LB.tb_imgurl&amp;cb_gal=LB.tb_gallery&amp;id=13814"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87.jpeg"/><Relationship Id="rId4" Type="http://schemas.openxmlformats.org/officeDocument/2006/relationships/image" Target="../media/image8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hyperlink" Target="http://photos.sun.com/thumbnail/400/400/13814#type=gallery&amp;cb_imgurl=LB.tb_imgurl&amp;cb_gal=LB.tb_gallery&amp;id=13814" TargetMode="External"/><Relationship Id="rId2" Type="http://schemas.openxmlformats.org/officeDocument/2006/relationships/image" Target="../media/image87.jpeg"/><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5.jpeg"/><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84.jpeg"/><Relationship Id="rId4" Type="http://schemas.openxmlformats.org/officeDocument/2006/relationships/hyperlink" Target="http://photos.sun.com/thumbnail/400/400/13814#type=gallery&amp;cb_imgurl=LB.tb_imgurl&amp;cb_gal=LB.tb_gallery&amp;id=13814"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hyperlink" Target="http://photos.sun.com/thumbnail/400/400/13814#type=gallery&amp;cb_imgurl=LB.tb_imgurl&amp;cb_gal=LB.tb_gallery&amp;id=13814" TargetMode="External"/><Relationship Id="rId4" Type="http://schemas.openxmlformats.org/officeDocument/2006/relationships/image" Target="../media/image9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photos.sun.com/thumbnail/400/400/13814#type=gallery&amp;cb_imgurl=LB.tb_imgurl&amp;cb_gal=LB.tb_gallery&amp;id=13814" TargetMode="External"/><Relationship Id="rId2" Type="http://schemas.openxmlformats.org/officeDocument/2006/relationships/image" Target="../media/image87.jpeg"/><Relationship Id="rId1" Type="http://schemas.openxmlformats.org/officeDocument/2006/relationships/slideLayout" Target="../slideLayouts/slideLayout6.xml"/><Relationship Id="rId4" Type="http://schemas.openxmlformats.org/officeDocument/2006/relationships/image" Target="../media/image84.jpeg"/></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7.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hyperlink" Target="http://www.cs.wisc.edu/condor/" TargetMode="External"/><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landphil.rocksclusters.org/roll-documentation/ec2/5.2/"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hyperlink" Target="http://messagelab.monash.edu.au/" TargetMode="External"/><Relationship Id="rId3" Type="http://schemas.openxmlformats.org/officeDocument/2006/relationships/hyperlink" Target="http://photos.sun.com/thumbnail/400/400/13814#type=gallery&amp;cb_imgurl=LB.tb_imgurl&amp;cb_gal=LB.tb_gallery&amp;id=13814" TargetMode="External"/><Relationship Id="rId7" Type="http://schemas.openxmlformats.org/officeDocument/2006/relationships/image" Target="../media/image101.gif"/><Relationship Id="rId12" Type="http://schemas.openxmlformats.org/officeDocument/2006/relationships/image" Target="../media/image105.jpeg"/><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image" Target="../media/image100.gif"/><Relationship Id="rId11" Type="http://schemas.openxmlformats.org/officeDocument/2006/relationships/image" Target="../media/image104.jpeg"/><Relationship Id="rId5" Type="http://schemas.openxmlformats.org/officeDocument/2006/relationships/hyperlink" Target="http://www.cs.wisc.edu/condor" TargetMode="External"/><Relationship Id="rId10" Type="http://schemas.openxmlformats.org/officeDocument/2006/relationships/image" Target="../media/image103.jpeg"/><Relationship Id="rId4" Type="http://schemas.openxmlformats.org/officeDocument/2006/relationships/image" Target="../media/image84.jpeg"/><Relationship Id="rId9" Type="http://schemas.openxmlformats.org/officeDocument/2006/relationships/image" Target="../media/image102.png"/></Relationships>
</file>

<file path=ppt/slides/_rels/slide7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CyberInfrastructure</a:t>
            </a:r>
            <a:r>
              <a:rPr lang="en-US" dirty="0" smtClean="0"/>
              <a:t> at UCSD</a:t>
            </a:r>
            <a:r>
              <a:rPr lang="en-US" dirty="0" smtClean="0"/>
              <a:t/>
            </a:r>
            <a:br>
              <a:rPr lang="en-US" dirty="0" smtClean="0"/>
            </a:br>
            <a:r>
              <a:rPr lang="en-US" dirty="0" smtClean="0"/>
              <a:t>and </a:t>
            </a:r>
            <a:br>
              <a:rPr lang="en-US" dirty="0" smtClean="0"/>
            </a:br>
            <a:r>
              <a:rPr lang="en-US" dirty="0" smtClean="0"/>
              <a:t>Some Underlying Technologies</a:t>
            </a:r>
            <a:br>
              <a:rPr lang="en-US" dirty="0" smtClean="0"/>
            </a:br>
            <a:endParaRPr lang="en-US" dirty="0"/>
          </a:p>
        </p:txBody>
      </p:sp>
      <p:sp>
        <p:nvSpPr>
          <p:cNvPr id="5" name="Subtitle 4"/>
          <p:cNvSpPr>
            <a:spLocks noGrp="1"/>
          </p:cNvSpPr>
          <p:nvPr>
            <p:ph type="subTitle" idx="1"/>
          </p:nvPr>
        </p:nvSpPr>
        <p:spPr/>
        <p:txBody>
          <a:bodyPr>
            <a:noAutofit/>
          </a:bodyPr>
          <a:lstStyle/>
          <a:p>
            <a:r>
              <a:rPr lang="en-US" sz="1800" dirty="0" smtClean="0"/>
              <a:t>Philip M. Papadopoulos, PhD</a:t>
            </a:r>
          </a:p>
          <a:p>
            <a:r>
              <a:rPr lang="en-US" sz="1800" dirty="0" smtClean="0"/>
              <a:t>Director of UC Systems, San Diego Supercomputer Center</a:t>
            </a:r>
          </a:p>
          <a:p>
            <a:endParaRPr lang="en-US" sz="1800" dirty="0" smtClean="0"/>
          </a:p>
          <a:p>
            <a:r>
              <a:rPr lang="en-US" sz="1800" dirty="0" smtClean="0"/>
              <a:t>California Institute for Telecommunications and Information Technology (Calit2)</a:t>
            </a:r>
          </a:p>
          <a:p>
            <a:endParaRPr lang="en-US" sz="1800" dirty="0" smtClean="0"/>
          </a:p>
          <a:p>
            <a:r>
              <a:rPr lang="en-US" sz="1800" dirty="0" smtClean="0"/>
              <a:t>Adjunct Associate Research Professor, Computer Science Department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3"/>
          <p:cNvGrpSpPr>
            <a:grpSpLocks/>
          </p:cNvGrpSpPr>
          <p:nvPr/>
        </p:nvGrpSpPr>
        <p:grpSpPr bwMode="auto">
          <a:xfrm>
            <a:off x="7010400" y="152400"/>
            <a:ext cx="1219200" cy="1676400"/>
            <a:chOff x="152400" y="76200"/>
            <a:chExt cx="1143000" cy="1514475"/>
          </a:xfrm>
        </p:grpSpPr>
        <p:pic>
          <p:nvPicPr>
            <p:cNvPr id="22706" name="Picture 2"/>
            <p:cNvPicPr>
              <a:picLocks noChangeAspect="1" noChangeArrowheads="1"/>
            </p:cNvPicPr>
            <p:nvPr/>
          </p:nvPicPr>
          <p:blipFill>
            <a:blip r:embed="rId3" cstate="print"/>
            <a:srcRect/>
            <a:stretch>
              <a:fillRect/>
            </a:stretch>
          </p:blipFill>
          <p:spPr bwMode="auto">
            <a:xfrm>
              <a:off x="152400" y="76200"/>
              <a:ext cx="1143000" cy="1009650"/>
            </a:xfrm>
            <a:prstGeom prst="rect">
              <a:avLst/>
            </a:prstGeom>
            <a:noFill/>
            <a:ln w="9525">
              <a:noFill/>
              <a:miter lim="800000"/>
              <a:headEnd/>
              <a:tailEnd/>
            </a:ln>
          </p:spPr>
        </p:pic>
        <p:sp>
          <p:nvSpPr>
            <p:cNvPr id="5" name="TextBox 4"/>
            <p:cNvSpPr txBox="1"/>
            <p:nvPr/>
          </p:nvSpPr>
          <p:spPr>
            <a:xfrm>
              <a:off x="152400" y="1067206"/>
              <a:ext cx="1143000" cy="523469"/>
            </a:xfrm>
            <a:prstGeom prst="rect">
              <a:avLst/>
            </a:prstGeom>
            <a:noFill/>
          </p:spPr>
          <p:txBody>
            <a:bodyPr>
              <a:spAutoFit/>
            </a:bodyPr>
            <a:lstStyle/>
            <a:p>
              <a:pPr algn="ctr" fontAlgn="auto">
                <a:spcBef>
                  <a:spcPts val="0"/>
                </a:spcBef>
                <a:spcAft>
                  <a:spcPts val="0"/>
                </a:spcAft>
                <a:defRPr/>
              </a:pPr>
              <a:r>
                <a:rPr lang="en-US" sz="1400" dirty="0">
                  <a:solidFill>
                    <a:schemeClr val="tx2">
                      <a:lumMod val="75000"/>
                    </a:schemeClr>
                  </a:solidFill>
                  <a:effectLst>
                    <a:outerShdw blurRad="60007" dist="200025" dir="15000000" sy="30000" kx="-1800000" algn="bl" rotWithShape="0">
                      <a:srgbClr val="FFFF00"/>
                    </a:outerShdw>
                  </a:effectLst>
                  <a:latin typeface="Showcard Gothic" pitchFamily="82" charset="0"/>
                </a:rPr>
                <a:t>Triton Resource</a:t>
              </a:r>
            </a:p>
          </p:txBody>
        </p:sp>
      </p:grpSp>
      <p:grpSp>
        <p:nvGrpSpPr>
          <p:cNvPr id="3" name="Group 224"/>
          <p:cNvGrpSpPr>
            <a:grpSpLocks/>
          </p:cNvGrpSpPr>
          <p:nvPr/>
        </p:nvGrpSpPr>
        <p:grpSpPr bwMode="auto">
          <a:xfrm>
            <a:off x="304800" y="1905000"/>
            <a:ext cx="8458200" cy="4051300"/>
            <a:chOff x="152400" y="1752600"/>
            <a:chExt cx="8991600" cy="4122087"/>
          </a:xfrm>
        </p:grpSpPr>
        <p:sp>
          <p:nvSpPr>
            <p:cNvPr id="19" name="Rounded Rectangle 18"/>
            <p:cNvSpPr/>
            <p:nvPr/>
          </p:nvSpPr>
          <p:spPr bwMode="auto">
            <a:xfrm>
              <a:off x="1828200" y="1752600"/>
              <a:ext cx="3150772" cy="1880137"/>
            </a:xfrm>
            <a:prstGeom prst="roundRect">
              <a:avLst/>
            </a:prstGeom>
            <a:solidFill>
              <a:srgbClr val="0000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pic>
          <p:nvPicPr>
            <p:cNvPr id="22534" name="Picture 3"/>
            <p:cNvPicPr>
              <a:picLocks noChangeAspect="1" noChangeArrowheads="1"/>
            </p:cNvPicPr>
            <p:nvPr/>
          </p:nvPicPr>
          <p:blipFill>
            <a:blip r:embed="rId4" cstate="print"/>
            <a:srcRect l="5618" t="29213" r="4494" b="23596"/>
            <a:stretch>
              <a:fillRect/>
            </a:stretch>
          </p:blipFill>
          <p:spPr bwMode="auto">
            <a:xfrm>
              <a:off x="1951533" y="3084132"/>
              <a:ext cx="572755" cy="383469"/>
            </a:xfrm>
            <a:prstGeom prst="rect">
              <a:avLst/>
            </a:prstGeom>
            <a:noFill/>
            <a:ln w="9525">
              <a:noFill/>
              <a:miter lim="800000"/>
              <a:headEnd/>
              <a:tailEnd/>
            </a:ln>
          </p:spPr>
        </p:pic>
        <p:pic>
          <p:nvPicPr>
            <p:cNvPr id="22535" name="Picture 3"/>
            <p:cNvPicPr>
              <a:picLocks noChangeAspect="1" noChangeArrowheads="1"/>
            </p:cNvPicPr>
            <p:nvPr/>
          </p:nvPicPr>
          <p:blipFill>
            <a:blip r:embed="rId4" cstate="print"/>
            <a:srcRect l="5618" t="29213" r="4494" b="23596"/>
            <a:stretch>
              <a:fillRect/>
            </a:stretch>
          </p:blipFill>
          <p:spPr bwMode="auto">
            <a:xfrm>
              <a:off x="1951533" y="2692505"/>
              <a:ext cx="572755" cy="383469"/>
            </a:xfrm>
            <a:prstGeom prst="rect">
              <a:avLst/>
            </a:prstGeom>
            <a:noFill/>
            <a:ln w="9525">
              <a:noFill/>
              <a:miter lim="800000"/>
              <a:headEnd/>
              <a:tailEnd/>
            </a:ln>
          </p:spPr>
        </p:pic>
        <p:pic>
          <p:nvPicPr>
            <p:cNvPr id="22536" name="Picture 3"/>
            <p:cNvPicPr>
              <a:picLocks noChangeAspect="1" noChangeArrowheads="1"/>
            </p:cNvPicPr>
            <p:nvPr/>
          </p:nvPicPr>
          <p:blipFill>
            <a:blip r:embed="rId4" cstate="print"/>
            <a:srcRect l="5618" t="29213" r="4494" b="23596"/>
            <a:stretch>
              <a:fillRect/>
            </a:stretch>
          </p:blipFill>
          <p:spPr bwMode="auto">
            <a:xfrm>
              <a:off x="1951533" y="2300878"/>
              <a:ext cx="572755" cy="383469"/>
            </a:xfrm>
            <a:prstGeom prst="rect">
              <a:avLst/>
            </a:prstGeom>
            <a:noFill/>
            <a:ln w="9525">
              <a:noFill/>
              <a:miter lim="800000"/>
              <a:headEnd/>
              <a:tailEnd/>
            </a:ln>
          </p:spPr>
        </p:pic>
        <p:pic>
          <p:nvPicPr>
            <p:cNvPr id="22537" name="Picture 3"/>
            <p:cNvPicPr>
              <a:picLocks noChangeAspect="1" noChangeArrowheads="1"/>
            </p:cNvPicPr>
            <p:nvPr/>
          </p:nvPicPr>
          <p:blipFill>
            <a:blip r:embed="rId4" cstate="print"/>
            <a:srcRect l="5618" t="29213" r="4494" b="23596"/>
            <a:stretch>
              <a:fillRect/>
            </a:stretch>
          </p:blipFill>
          <p:spPr bwMode="auto">
            <a:xfrm>
              <a:off x="1951533" y="1909250"/>
              <a:ext cx="572755" cy="383469"/>
            </a:xfrm>
            <a:prstGeom prst="rect">
              <a:avLst/>
            </a:prstGeom>
            <a:noFill/>
            <a:ln w="9525">
              <a:noFill/>
              <a:miter lim="800000"/>
              <a:headEnd/>
              <a:tailEnd/>
            </a:ln>
          </p:spPr>
        </p:pic>
        <p:pic>
          <p:nvPicPr>
            <p:cNvPr id="22538" name="Picture 3"/>
            <p:cNvPicPr>
              <a:picLocks noChangeAspect="1" noChangeArrowheads="1"/>
            </p:cNvPicPr>
            <p:nvPr/>
          </p:nvPicPr>
          <p:blipFill>
            <a:blip r:embed="rId4" cstate="print"/>
            <a:srcRect l="5618" t="29213" r="4494" b="23596"/>
            <a:stretch>
              <a:fillRect/>
            </a:stretch>
          </p:blipFill>
          <p:spPr bwMode="auto">
            <a:xfrm>
              <a:off x="2565198" y="3084132"/>
              <a:ext cx="572755" cy="383469"/>
            </a:xfrm>
            <a:prstGeom prst="rect">
              <a:avLst/>
            </a:prstGeom>
            <a:noFill/>
            <a:ln w="9525">
              <a:noFill/>
              <a:miter lim="800000"/>
              <a:headEnd/>
              <a:tailEnd/>
            </a:ln>
          </p:spPr>
        </p:pic>
        <p:pic>
          <p:nvPicPr>
            <p:cNvPr id="22539" name="Picture 3"/>
            <p:cNvPicPr>
              <a:picLocks noChangeAspect="1" noChangeArrowheads="1"/>
            </p:cNvPicPr>
            <p:nvPr/>
          </p:nvPicPr>
          <p:blipFill>
            <a:blip r:embed="rId4" cstate="print"/>
            <a:srcRect l="5618" t="29213" r="4494" b="23596"/>
            <a:stretch>
              <a:fillRect/>
            </a:stretch>
          </p:blipFill>
          <p:spPr bwMode="auto">
            <a:xfrm>
              <a:off x="2565198" y="2692505"/>
              <a:ext cx="572755" cy="383469"/>
            </a:xfrm>
            <a:prstGeom prst="rect">
              <a:avLst/>
            </a:prstGeom>
            <a:noFill/>
            <a:ln w="9525">
              <a:noFill/>
              <a:miter lim="800000"/>
              <a:headEnd/>
              <a:tailEnd/>
            </a:ln>
          </p:spPr>
        </p:pic>
        <p:pic>
          <p:nvPicPr>
            <p:cNvPr id="22540" name="Picture 3"/>
            <p:cNvPicPr>
              <a:picLocks noChangeAspect="1" noChangeArrowheads="1"/>
            </p:cNvPicPr>
            <p:nvPr/>
          </p:nvPicPr>
          <p:blipFill>
            <a:blip r:embed="rId4" cstate="print"/>
            <a:srcRect l="5618" t="29213" r="4494" b="23596"/>
            <a:stretch>
              <a:fillRect/>
            </a:stretch>
          </p:blipFill>
          <p:spPr bwMode="auto">
            <a:xfrm>
              <a:off x="2565198" y="2300878"/>
              <a:ext cx="572755" cy="383469"/>
            </a:xfrm>
            <a:prstGeom prst="rect">
              <a:avLst/>
            </a:prstGeom>
            <a:noFill/>
            <a:ln w="9525">
              <a:noFill/>
              <a:miter lim="800000"/>
              <a:headEnd/>
              <a:tailEnd/>
            </a:ln>
          </p:spPr>
        </p:pic>
        <p:pic>
          <p:nvPicPr>
            <p:cNvPr id="22541" name="Picture 3"/>
            <p:cNvPicPr>
              <a:picLocks noChangeAspect="1" noChangeArrowheads="1"/>
            </p:cNvPicPr>
            <p:nvPr/>
          </p:nvPicPr>
          <p:blipFill>
            <a:blip r:embed="rId4" cstate="print"/>
            <a:srcRect l="5618" t="29213" r="4494" b="23596"/>
            <a:stretch>
              <a:fillRect/>
            </a:stretch>
          </p:blipFill>
          <p:spPr bwMode="auto">
            <a:xfrm>
              <a:off x="2565198" y="1909250"/>
              <a:ext cx="572755" cy="383469"/>
            </a:xfrm>
            <a:prstGeom prst="rect">
              <a:avLst/>
            </a:prstGeom>
            <a:noFill/>
            <a:ln w="9525">
              <a:noFill/>
              <a:miter lim="800000"/>
              <a:headEnd/>
              <a:tailEnd/>
            </a:ln>
          </p:spPr>
        </p:pic>
        <p:sp>
          <p:nvSpPr>
            <p:cNvPr id="116" name="Rounded Rectangle 115"/>
            <p:cNvSpPr/>
            <p:nvPr/>
          </p:nvSpPr>
          <p:spPr bwMode="auto">
            <a:xfrm>
              <a:off x="5048165" y="1752600"/>
              <a:ext cx="2661365" cy="188013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grpSp>
          <p:nvGrpSpPr>
            <p:cNvPr id="4" name="Group 39"/>
            <p:cNvGrpSpPr>
              <a:grpSpLocks/>
            </p:cNvGrpSpPr>
            <p:nvPr/>
          </p:nvGrpSpPr>
          <p:grpSpPr bwMode="auto">
            <a:xfrm>
              <a:off x="6181968" y="2849156"/>
              <a:ext cx="610638" cy="564596"/>
              <a:chOff x="1188720" y="2438400"/>
              <a:chExt cx="1862328" cy="1005840"/>
            </a:xfrm>
          </p:grpSpPr>
          <p:sp>
            <p:nvSpPr>
              <p:cNvPr id="28" name="Cube 27"/>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pic>
            <p:nvPicPr>
              <p:cNvPr id="22693" name="Picture 4"/>
              <p:cNvPicPr>
                <a:picLocks noChangeAspect="1" noChangeArrowheads="1"/>
              </p:cNvPicPr>
              <p:nvPr/>
            </p:nvPicPr>
            <p:blipFill>
              <a:blip r:embed="rId5"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22694" name="Picture 5"/>
              <p:cNvPicPr>
                <a:picLocks noChangeAspect="1" noChangeArrowheads="1"/>
              </p:cNvPicPr>
              <p:nvPr/>
            </p:nvPicPr>
            <p:blipFill>
              <a:blip r:embed="rId6"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22695" name="Picture 4"/>
              <p:cNvPicPr>
                <a:picLocks noChangeAspect="1" noChangeArrowheads="1"/>
              </p:cNvPicPr>
              <p:nvPr/>
            </p:nvPicPr>
            <p:blipFill>
              <a:blip r:embed="rId5"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22696" name="Picture 4"/>
              <p:cNvPicPr>
                <a:picLocks noChangeAspect="1" noChangeArrowheads="1"/>
              </p:cNvPicPr>
              <p:nvPr/>
            </p:nvPicPr>
            <p:blipFill>
              <a:blip r:embed="rId5"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22697" name="Picture 4"/>
              <p:cNvPicPr>
                <a:picLocks noChangeAspect="1" noChangeArrowheads="1"/>
              </p:cNvPicPr>
              <p:nvPr/>
            </p:nvPicPr>
            <p:blipFill>
              <a:blip r:embed="rId5"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22698" name="Picture 4"/>
              <p:cNvPicPr>
                <a:picLocks noChangeAspect="1" noChangeArrowheads="1"/>
              </p:cNvPicPr>
              <p:nvPr/>
            </p:nvPicPr>
            <p:blipFill>
              <a:blip r:embed="rId5"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22699" name="Picture 4"/>
              <p:cNvPicPr>
                <a:picLocks noChangeAspect="1" noChangeArrowheads="1"/>
              </p:cNvPicPr>
              <p:nvPr/>
            </p:nvPicPr>
            <p:blipFill>
              <a:blip r:embed="rId5"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22700" name="Picture 4"/>
              <p:cNvPicPr>
                <a:picLocks noChangeAspect="1" noChangeArrowheads="1"/>
              </p:cNvPicPr>
              <p:nvPr/>
            </p:nvPicPr>
            <p:blipFill>
              <a:blip r:embed="rId5"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22701" name="Picture 4"/>
              <p:cNvPicPr>
                <a:picLocks noChangeAspect="1" noChangeArrowheads="1"/>
              </p:cNvPicPr>
              <p:nvPr/>
            </p:nvPicPr>
            <p:blipFill>
              <a:blip r:embed="rId5"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22702" name="Picture 4"/>
              <p:cNvPicPr>
                <a:picLocks noChangeAspect="1" noChangeArrowheads="1"/>
              </p:cNvPicPr>
              <p:nvPr/>
            </p:nvPicPr>
            <p:blipFill>
              <a:blip r:embed="rId5"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22703" name="Picture 4"/>
              <p:cNvPicPr>
                <a:picLocks noChangeAspect="1" noChangeArrowheads="1"/>
              </p:cNvPicPr>
              <p:nvPr/>
            </p:nvPicPr>
            <p:blipFill>
              <a:blip r:embed="rId5"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22704" name="Picture 4"/>
              <p:cNvPicPr>
                <a:picLocks noChangeAspect="1" noChangeArrowheads="1"/>
              </p:cNvPicPr>
              <p:nvPr/>
            </p:nvPicPr>
            <p:blipFill>
              <a:blip r:embed="rId5"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22705" name="Picture 4"/>
              <p:cNvPicPr>
                <a:picLocks noChangeAspect="1" noChangeArrowheads="1"/>
              </p:cNvPicPr>
              <p:nvPr/>
            </p:nvPicPr>
            <p:blipFill>
              <a:blip r:embed="rId5"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6" name="Group 40"/>
            <p:cNvGrpSpPr>
              <a:grpSpLocks/>
            </p:cNvGrpSpPr>
            <p:nvPr/>
          </p:nvGrpSpPr>
          <p:grpSpPr bwMode="auto">
            <a:xfrm>
              <a:off x="6181968" y="2379204"/>
              <a:ext cx="610638" cy="564596"/>
              <a:chOff x="1188720" y="2438400"/>
              <a:chExt cx="1862328" cy="1005840"/>
            </a:xfrm>
          </p:grpSpPr>
          <p:sp>
            <p:nvSpPr>
              <p:cNvPr id="42" name="Cube 41"/>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pic>
            <p:nvPicPr>
              <p:cNvPr id="22677" name="Picture 4"/>
              <p:cNvPicPr>
                <a:picLocks noChangeAspect="1" noChangeArrowheads="1"/>
              </p:cNvPicPr>
              <p:nvPr/>
            </p:nvPicPr>
            <p:blipFill>
              <a:blip r:embed="rId5"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22678" name="Picture 5"/>
              <p:cNvPicPr>
                <a:picLocks noChangeAspect="1" noChangeArrowheads="1"/>
              </p:cNvPicPr>
              <p:nvPr/>
            </p:nvPicPr>
            <p:blipFill>
              <a:blip r:embed="rId6"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22679" name="Picture 4"/>
              <p:cNvPicPr>
                <a:picLocks noChangeAspect="1" noChangeArrowheads="1"/>
              </p:cNvPicPr>
              <p:nvPr/>
            </p:nvPicPr>
            <p:blipFill>
              <a:blip r:embed="rId5"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22680" name="Picture 4"/>
              <p:cNvPicPr>
                <a:picLocks noChangeAspect="1" noChangeArrowheads="1"/>
              </p:cNvPicPr>
              <p:nvPr/>
            </p:nvPicPr>
            <p:blipFill>
              <a:blip r:embed="rId5"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22681" name="Picture 4"/>
              <p:cNvPicPr>
                <a:picLocks noChangeAspect="1" noChangeArrowheads="1"/>
              </p:cNvPicPr>
              <p:nvPr/>
            </p:nvPicPr>
            <p:blipFill>
              <a:blip r:embed="rId5"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22682" name="Picture 4"/>
              <p:cNvPicPr>
                <a:picLocks noChangeAspect="1" noChangeArrowheads="1"/>
              </p:cNvPicPr>
              <p:nvPr/>
            </p:nvPicPr>
            <p:blipFill>
              <a:blip r:embed="rId5"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22683" name="Picture 4"/>
              <p:cNvPicPr>
                <a:picLocks noChangeAspect="1" noChangeArrowheads="1"/>
              </p:cNvPicPr>
              <p:nvPr/>
            </p:nvPicPr>
            <p:blipFill>
              <a:blip r:embed="rId5"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22684" name="Picture 4"/>
              <p:cNvPicPr>
                <a:picLocks noChangeAspect="1" noChangeArrowheads="1"/>
              </p:cNvPicPr>
              <p:nvPr/>
            </p:nvPicPr>
            <p:blipFill>
              <a:blip r:embed="rId5"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22685" name="Picture 4"/>
              <p:cNvPicPr>
                <a:picLocks noChangeAspect="1" noChangeArrowheads="1"/>
              </p:cNvPicPr>
              <p:nvPr/>
            </p:nvPicPr>
            <p:blipFill>
              <a:blip r:embed="rId5"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22686" name="Picture 4"/>
              <p:cNvPicPr>
                <a:picLocks noChangeAspect="1" noChangeArrowheads="1"/>
              </p:cNvPicPr>
              <p:nvPr/>
            </p:nvPicPr>
            <p:blipFill>
              <a:blip r:embed="rId5"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22687" name="Picture 4"/>
              <p:cNvPicPr>
                <a:picLocks noChangeAspect="1" noChangeArrowheads="1"/>
              </p:cNvPicPr>
              <p:nvPr/>
            </p:nvPicPr>
            <p:blipFill>
              <a:blip r:embed="rId5"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22688" name="Picture 4"/>
              <p:cNvPicPr>
                <a:picLocks noChangeAspect="1" noChangeArrowheads="1"/>
              </p:cNvPicPr>
              <p:nvPr/>
            </p:nvPicPr>
            <p:blipFill>
              <a:blip r:embed="rId5"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22689" name="Picture 4"/>
              <p:cNvPicPr>
                <a:picLocks noChangeAspect="1" noChangeArrowheads="1"/>
              </p:cNvPicPr>
              <p:nvPr/>
            </p:nvPicPr>
            <p:blipFill>
              <a:blip r:embed="rId5"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7" name="Group 55"/>
            <p:cNvGrpSpPr>
              <a:grpSpLocks/>
            </p:cNvGrpSpPr>
            <p:nvPr/>
          </p:nvGrpSpPr>
          <p:grpSpPr bwMode="auto">
            <a:xfrm>
              <a:off x="6181968" y="1909250"/>
              <a:ext cx="610638" cy="564596"/>
              <a:chOff x="1188720" y="2438400"/>
              <a:chExt cx="1862328" cy="1005840"/>
            </a:xfrm>
          </p:grpSpPr>
          <p:sp>
            <p:nvSpPr>
              <p:cNvPr id="57" name="Cube 56"/>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pic>
            <p:nvPicPr>
              <p:cNvPr id="22661" name="Picture 4"/>
              <p:cNvPicPr>
                <a:picLocks noChangeAspect="1" noChangeArrowheads="1"/>
              </p:cNvPicPr>
              <p:nvPr/>
            </p:nvPicPr>
            <p:blipFill>
              <a:blip r:embed="rId5"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22662" name="Picture 5"/>
              <p:cNvPicPr>
                <a:picLocks noChangeAspect="1" noChangeArrowheads="1"/>
              </p:cNvPicPr>
              <p:nvPr/>
            </p:nvPicPr>
            <p:blipFill>
              <a:blip r:embed="rId6"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22663" name="Picture 4"/>
              <p:cNvPicPr>
                <a:picLocks noChangeAspect="1" noChangeArrowheads="1"/>
              </p:cNvPicPr>
              <p:nvPr/>
            </p:nvPicPr>
            <p:blipFill>
              <a:blip r:embed="rId5"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22664" name="Picture 4"/>
              <p:cNvPicPr>
                <a:picLocks noChangeAspect="1" noChangeArrowheads="1"/>
              </p:cNvPicPr>
              <p:nvPr/>
            </p:nvPicPr>
            <p:blipFill>
              <a:blip r:embed="rId5"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22665" name="Picture 4"/>
              <p:cNvPicPr>
                <a:picLocks noChangeAspect="1" noChangeArrowheads="1"/>
              </p:cNvPicPr>
              <p:nvPr/>
            </p:nvPicPr>
            <p:blipFill>
              <a:blip r:embed="rId5"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22666" name="Picture 4"/>
              <p:cNvPicPr>
                <a:picLocks noChangeAspect="1" noChangeArrowheads="1"/>
              </p:cNvPicPr>
              <p:nvPr/>
            </p:nvPicPr>
            <p:blipFill>
              <a:blip r:embed="rId5"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22667" name="Picture 4"/>
              <p:cNvPicPr>
                <a:picLocks noChangeAspect="1" noChangeArrowheads="1"/>
              </p:cNvPicPr>
              <p:nvPr/>
            </p:nvPicPr>
            <p:blipFill>
              <a:blip r:embed="rId5"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22668" name="Picture 4"/>
              <p:cNvPicPr>
                <a:picLocks noChangeAspect="1" noChangeArrowheads="1"/>
              </p:cNvPicPr>
              <p:nvPr/>
            </p:nvPicPr>
            <p:blipFill>
              <a:blip r:embed="rId5"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22669" name="Picture 4"/>
              <p:cNvPicPr>
                <a:picLocks noChangeAspect="1" noChangeArrowheads="1"/>
              </p:cNvPicPr>
              <p:nvPr/>
            </p:nvPicPr>
            <p:blipFill>
              <a:blip r:embed="rId5"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22670" name="Picture 4"/>
              <p:cNvPicPr>
                <a:picLocks noChangeAspect="1" noChangeArrowheads="1"/>
              </p:cNvPicPr>
              <p:nvPr/>
            </p:nvPicPr>
            <p:blipFill>
              <a:blip r:embed="rId5"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22671" name="Picture 4"/>
              <p:cNvPicPr>
                <a:picLocks noChangeAspect="1" noChangeArrowheads="1"/>
              </p:cNvPicPr>
              <p:nvPr/>
            </p:nvPicPr>
            <p:blipFill>
              <a:blip r:embed="rId5"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22672" name="Picture 4"/>
              <p:cNvPicPr>
                <a:picLocks noChangeAspect="1" noChangeArrowheads="1"/>
              </p:cNvPicPr>
              <p:nvPr/>
            </p:nvPicPr>
            <p:blipFill>
              <a:blip r:embed="rId5"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22673" name="Picture 4"/>
              <p:cNvPicPr>
                <a:picLocks noChangeAspect="1" noChangeArrowheads="1"/>
              </p:cNvPicPr>
              <p:nvPr/>
            </p:nvPicPr>
            <p:blipFill>
              <a:blip r:embed="rId5"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8" name="Group 70"/>
            <p:cNvGrpSpPr>
              <a:grpSpLocks/>
            </p:cNvGrpSpPr>
            <p:nvPr/>
          </p:nvGrpSpPr>
          <p:grpSpPr bwMode="auto">
            <a:xfrm>
              <a:off x="6852131" y="2849156"/>
              <a:ext cx="610638" cy="564596"/>
              <a:chOff x="1188720" y="2438400"/>
              <a:chExt cx="1862328" cy="1005840"/>
            </a:xfrm>
          </p:grpSpPr>
          <p:sp>
            <p:nvSpPr>
              <p:cNvPr id="72" name="Cube 71"/>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pic>
            <p:nvPicPr>
              <p:cNvPr id="22645" name="Picture 4"/>
              <p:cNvPicPr>
                <a:picLocks noChangeAspect="1" noChangeArrowheads="1"/>
              </p:cNvPicPr>
              <p:nvPr/>
            </p:nvPicPr>
            <p:blipFill>
              <a:blip r:embed="rId5"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22646" name="Picture 5"/>
              <p:cNvPicPr>
                <a:picLocks noChangeAspect="1" noChangeArrowheads="1"/>
              </p:cNvPicPr>
              <p:nvPr/>
            </p:nvPicPr>
            <p:blipFill>
              <a:blip r:embed="rId6"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22647" name="Picture 4"/>
              <p:cNvPicPr>
                <a:picLocks noChangeAspect="1" noChangeArrowheads="1"/>
              </p:cNvPicPr>
              <p:nvPr/>
            </p:nvPicPr>
            <p:blipFill>
              <a:blip r:embed="rId5"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22648" name="Picture 4"/>
              <p:cNvPicPr>
                <a:picLocks noChangeAspect="1" noChangeArrowheads="1"/>
              </p:cNvPicPr>
              <p:nvPr/>
            </p:nvPicPr>
            <p:blipFill>
              <a:blip r:embed="rId5"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22649" name="Picture 4"/>
              <p:cNvPicPr>
                <a:picLocks noChangeAspect="1" noChangeArrowheads="1"/>
              </p:cNvPicPr>
              <p:nvPr/>
            </p:nvPicPr>
            <p:blipFill>
              <a:blip r:embed="rId5"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22650" name="Picture 4"/>
              <p:cNvPicPr>
                <a:picLocks noChangeAspect="1" noChangeArrowheads="1"/>
              </p:cNvPicPr>
              <p:nvPr/>
            </p:nvPicPr>
            <p:blipFill>
              <a:blip r:embed="rId5"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22651" name="Picture 4"/>
              <p:cNvPicPr>
                <a:picLocks noChangeAspect="1" noChangeArrowheads="1"/>
              </p:cNvPicPr>
              <p:nvPr/>
            </p:nvPicPr>
            <p:blipFill>
              <a:blip r:embed="rId5"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22652" name="Picture 4"/>
              <p:cNvPicPr>
                <a:picLocks noChangeAspect="1" noChangeArrowheads="1"/>
              </p:cNvPicPr>
              <p:nvPr/>
            </p:nvPicPr>
            <p:blipFill>
              <a:blip r:embed="rId5"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22653" name="Picture 4"/>
              <p:cNvPicPr>
                <a:picLocks noChangeAspect="1" noChangeArrowheads="1"/>
              </p:cNvPicPr>
              <p:nvPr/>
            </p:nvPicPr>
            <p:blipFill>
              <a:blip r:embed="rId5"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22654" name="Picture 4"/>
              <p:cNvPicPr>
                <a:picLocks noChangeAspect="1" noChangeArrowheads="1"/>
              </p:cNvPicPr>
              <p:nvPr/>
            </p:nvPicPr>
            <p:blipFill>
              <a:blip r:embed="rId5"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22655" name="Picture 4"/>
              <p:cNvPicPr>
                <a:picLocks noChangeAspect="1" noChangeArrowheads="1"/>
              </p:cNvPicPr>
              <p:nvPr/>
            </p:nvPicPr>
            <p:blipFill>
              <a:blip r:embed="rId5"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22656" name="Picture 4"/>
              <p:cNvPicPr>
                <a:picLocks noChangeAspect="1" noChangeArrowheads="1"/>
              </p:cNvPicPr>
              <p:nvPr/>
            </p:nvPicPr>
            <p:blipFill>
              <a:blip r:embed="rId5"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22657" name="Picture 4"/>
              <p:cNvPicPr>
                <a:picLocks noChangeAspect="1" noChangeArrowheads="1"/>
              </p:cNvPicPr>
              <p:nvPr/>
            </p:nvPicPr>
            <p:blipFill>
              <a:blip r:embed="rId5"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9" name="Group 85"/>
            <p:cNvGrpSpPr>
              <a:grpSpLocks/>
            </p:cNvGrpSpPr>
            <p:nvPr/>
          </p:nvGrpSpPr>
          <p:grpSpPr bwMode="auto">
            <a:xfrm>
              <a:off x="6852131" y="2379204"/>
              <a:ext cx="610638" cy="564596"/>
              <a:chOff x="1188720" y="2438400"/>
              <a:chExt cx="1862328" cy="1005840"/>
            </a:xfrm>
          </p:grpSpPr>
          <p:sp>
            <p:nvSpPr>
              <p:cNvPr id="87" name="Cube 86"/>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pic>
            <p:nvPicPr>
              <p:cNvPr id="22629" name="Picture 4"/>
              <p:cNvPicPr>
                <a:picLocks noChangeAspect="1" noChangeArrowheads="1"/>
              </p:cNvPicPr>
              <p:nvPr/>
            </p:nvPicPr>
            <p:blipFill>
              <a:blip r:embed="rId5"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22630" name="Picture 5"/>
              <p:cNvPicPr>
                <a:picLocks noChangeAspect="1" noChangeArrowheads="1"/>
              </p:cNvPicPr>
              <p:nvPr/>
            </p:nvPicPr>
            <p:blipFill>
              <a:blip r:embed="rId6"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22631" name="Picture 4"/>
              <p:cNvPicPr>
                <a:picLocks noChangeAspect="1" noChangeArrowheads="1"/>
              </p:cNvPicPr>
              <p:nvPr/>
            </p:nvPicPr>
            <p:blipFill>
              <a:blip r:embed="rId5"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22632" name="Picture 4"/>
              <p:cNvPicPr>
                <a:picLocks noChangeAspect="1" noChangeArrowheads="1"/>
              </p:cNvPicPr>
              <p:nvPr/>
            </p:nvPicPr>
            <p:blipFill>
              <a:blip r:embed="rId5"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22633" name="Picture 4"/>
              <p:cNvPicPr>
                <a:picLocks noChangeAspect="1" noChangeArrowheads="1"/>
              </p:cNvPicPr>
              <p:nvPr/>
            </p:nvPicPr>
            <p:blipFill>
              <a:blip r:embed="rId5"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22634" name="Picture 4"/>
              <p:cNvPicPr>
                <a:picLocks noChangeAspect="1" noChangeArrowheads="1"/>
              </p:cNvPicPr>
              <p:nvPr/>
            </p:nvPicPr>
            <p:blipFill>
              <a:blip r:embed="rId5"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22635" name="Picture 4"/>
              <p:cNvPicPr>
                <a:picLocks noChangeAspect="1" noChangeArrowheads="1"/>
              </p:cNvPicPr>
              <p:nvPr/>
            </p:nvPicPr>
            <p:blipFill>
              <a:blip r:embed="rId5"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22636" name="Picture 4"/>
              <p:cNvPicPr>
                <a:picLocks noChangeAspect="1" noChangeArrowheads="1"/>
              </p:cNvPicPr>
              <p:nvPr/>
            </p:nvPicPr>
            <p:blipFill>
              <a:blip r:embed="rId5"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22637" name="Picture 4"/>
              <p:cNvPicPr>
                <a:picLocks noChangeAspect="1" noChangeArrowheads="1"/>
              </p:cNvPicPr>
              <p:nvPr/>
            </p:nvPicPr>
            <p:blipFill>
              <a:blip r:embed="rId5"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22638" name="Picture 4"/>
              <p:cNvPicPr>
                <a:picLocks noChangeAspect="1" noChangeArrowheads="1"/>
              </p:cNvPicPr>
              <p:nvPr/>
            </p:nvPicPr>
            <p:blipFill>
              <a:blip r:embed="rId5"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22639" name="Picture 4"/>
              <p:cNvPicPr>
                <a:picLocks noChangeAspect="1" noChangeArrowheads="1"/>
              </p:cNvPicPr>
              <p:nvPr/>
            </p:nvPicPr>
            <p:blipFill>
              <a:blip r:embed="rId5"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22640" name="Picture 4"/>
              <p:cNvPicPr>
                <a:picLocks noChangeAspect="1" noChangeArrowheads="1"/>
              </p:cNvPicPr>
              <p:nvPr/>
            </p:nvPicPr>
            <p:blipFill>
              <a:blip r:embed="rId5"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22641" name="Picture 4"/>
              <p:cNvPicPr>
                <a:picLocks noChangeAspect="1" noChangeArrowheads="1"/>
              </p:cNvPicPr>
              <p:nvPr/>
            </p:nvPicPr>
            <p:blipFill>
              <a:blip r:embed="rId5"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10" name="Group 100"/>
            <p:cNvGrpSpPr>
              <a:grpSpLocks/>
            </p:cNvGrpSpPr>
            <p:nvPr/>
          </p:nvGrpSpPr>
          <p:grpSpPr bwMode="auto">
            <a:xfrm>
              <a:off x="6852131" y="1909250"/>
              <a:ext cx="610638" cy="564596"/>
              <a:chOff x="1188720" y="2438400"/>
              <a:chExt cx="1862328" cy="1005840"/>
            </a:xfrm>
          </p:grpSpPr>
          <p:sp>
            <p:nvSpPr>
              <p:cNvPr id="102" name="Cube 101"/>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pic>
            <p:nvPicPr>
              <p:cNvPr id="22613" name="Picture 4"/>
              <p:cNvPicPr>
                <a:picLocks noChangeAspect="1" noChangeArrowheads="1"/>
              </p:cNvPicPr>
              <p:nvPr/>
            </p:nvPicPr>
            <p:blipFill>
              <a:blip r:embed="rId5"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22614" name="Picture 5"/>
              <p:cNvPicPr>
                <a:picLocks noChangeAspect="1" noChangeArrowheads="1"/>
              </p:cNvPicPr>
              <p:nvPr/>
            </p:nvPicPr>
            <p:blipFill>
              <a:blip r:embed="rId7"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22615" name="Picture 4"/>
              <p:cNvPicPr>
                <a:picLocks noChangeAspect="1" noChangeArrowheads="1"/>
              </p:cNvPicPr>
              <p:nvPr/>
            </p:nvPicPr>
            <p:blipFill>
              <a:blip r:embed="rId5"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22616" name="Picture 4"/>
              <p:cNvPicPr>
                <a:picLocks noChangeAspect="1" noChangeArrowheads="1"/>
              </p:cNvPicPr>
              <p:nvPr/>
            </p:nvPicPr>
            <p:blipFill>
              <a:blip r:embed="rId5"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22617" name="Picture 4"/>
              <p:cNvPicPr>
                <a:picLocks noChangeAspect="1" noChangeArrowheads="1"/>
              </p:cNvPicPr>
              <p:nvPr/>
            </p:nvPicPr>
            <p:blipFill>
              <a:blip r:embed="rId5"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22618" name="Picture 4"/>
              <p:cNvPicPr>
                <a:picLocks noChangeAspect="1" noChangeArrowheads="1"/>
              </p:cNvPicPr>
              <p:nvPr/>
            </p:nvPicPr>
            <p:blipFill>
              <a:blip r:embed="rId5"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22619" name="Picture 4"/>
              <p:cNvPicPr>
                <a:picLocks noChangeAspect="1" noChangeArrowheads="1"/>
              </p:cNvPicPr>
              <p:nvPr/>
            </p:nvPicPr>
            <p:blipFill>
              <a:blip r:embed="rId5"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22620" name="Picture 4"/>
              <p:cNvPicPr>
                <a:picLocks noChangeAspect="1" noChangeArrowheads="1"/>
              </p:cNvPicPr>
              <p:nvPr/>
            </p:nvPicPr>
            <p:blipFill>
              <a:blip r:embed="rId5"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22621" name="Picture 4"/>
              <p:cNvPicPr>
                <a:picLocks noChangeAspect="1" noChangeArrowheads="1"/>
              </p:cNvPicPr>
              <p:nvPr/>
            </p:nvPicPr>
            <p:blipFill>
              <a:blip r:embed="rId5"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22622" name="Picture 4"/>
              <p:cNvPicPr>
                <a:picLocks noChangeAspect="1" noChangeArrowheads="1"/>
              </p:cNvPicPr>
              <p:nvPr/>
            </p:nvPicPr>
            <p:blipFill>
              <a:blip r:embed="rId5"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22623" name="Picture 4"/>
              <p:cNvPicPr>
                <a:picLocks noChangeAspect="1" noChangeArrowheads="1"/>
              </p:cNvPicPr>
              <p:nvPr/>
            </p:nvPicPr>
            <p:blipFill>
              <a:blip r:embed="rId5"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22624" name="Picture 4"/>
              <p:cNvPicPr>
                <a:picLocks noChangeAspect="1" noChangeArrowheads="1"/>
              </p:cNvPicPr>
              <p:nvPr/>
            </p:nvPicPr>
            <p:blipFill>
              <a:blip r:embed="rId5"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22625" name="Picture 4"/>
              <p:cNvPicPr>
                <a:picLocks noChangeAspect="1" noChangeArrowheads="1"/>
              </p:cNvPicPr>
              <p:nvPr/>
            </p:nvPicPr>
            <p:blipFill>
              <a:blip r:embed="rId5"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sp>
          <p:nvSpPr>
            <p:cNvPr id="11286" name="TextBox 116"/>
            <p:cNvSpPr txBox="1">
              <a:spLocks noChangeArrowheads="1"/>
            </p:cNvSpPr>
            <p:nvPr/>
          </p:nvSpPr>
          <p:spPr bwMode="auto">
            <a:xfrm>
              <a:off x="5105544" y="1828517"/>
              <a:ext cx="985566" cy="1800990"/>
            </a:xfrm>
            <a:prstGeom prst="rect">
              <a:avLst/>
            </a:prstGeom>
            <a:noFill/>
            <a:ln w="9525">
              <a:noFill/>
              <a:miter lim="800000"/>
              <a:headEnd/>
              <a:tailEnd/>
            </a:ln>
          </p:spPr>
          <p:txBody>
            <a:bodyPr>
              <a:spAutoFit/>
            </a:bodyPr>
            <a:lstStyle/>
            <a:p>
              <a:pPr algn="ctr">
                <a:defRPr/>
              </a:pPr>
              <a:r>
                <a:rPr lang="en-US" sz="1200" b="1" dirty="0" smtClean="0">
                  <a:solidFill>
                    <a:srgbClr val="FFFF00"/>
                  </a:solidFill>
                  <a:latin typeface="+mn-lt"/>
                </a:rPr>
                <a:t>PDAF </a:t>
              </a:r>
              <a:r>
                <a:rPr lang="en-US" sz="1050" b="1" dirty="0">
                  <a:solidFill>
                    <a:srgbClr val="FFFF00"/>
                  </a:solidFill>
                  <a:latin typeface="+mn-lt"/>
                </a:rPr>
                <a:t>(</a:t>
              </a:r>
              <a:r>
                <a:rPr lang="en-US" sz="1050" b="1" dirty="0" err="1">
                  <a:solidFill>
                    <a:srgbClr val="FFFF00"/>
                  </a:solidFill>
                  <a:latin typeface="+mn-lt"/>
                </a:rPr>
                <a:t>Petascale</a:t>
              </a:r>
              <a:r>
                <a:rPr lang="en-US" sz="1050" b="1" dirty="0">
                  <a:solidFill>
                    <a:srgbClr val="FFFF00"/>
                  </a:solidFill>
                  <a:latin typeface="+mn-lt"/>
                </a:rPr>
                <a:t/>
              </a:r>
              <a:br>
                <a:rPr lang="en-US" sz="1050" b="1" dirty="0">
                  <a:solidFill>
                    <a:srgbClr val="FFFF00"/>
                  </a:solidFill>
                  <a:latin typeface="+mn-lt"/>
                </a:rPr>
              </a:br>
              <a:r>
                <a:rPr lang="en-US" sz="1050" b="1" dirty="0">
                  <a:solidFill>
                    <a:srgbClr val="FFFF00"/>
                  </a:solidFill>
                  <a:latin typeface="+mn-lt"/>
                </a:rPr>
                <a:t>Data Analysis</a:t>
              </a:r>
              <a:br>
                <a:rPr lang="en-US" sz="1050" b="1" dirty="0">
                  <a:solidFill>
                    <a:srgbClr val="FFFF00"/>
                  </a:solidFill>
                  <a:latin typeface="+mn-lt"/>
                </a:rPr>
              </a:br>
              <a:r>
                <a:rPr lang="en-US" sz="1050" b="1" dirty="0">
                  <a:solidFill>
                    <a:srgbClr val="FFFF00"/>
                  </a:solidFill>
                  <a:latin typeface="+mn-lt"/>
                </a:rPr>
                <a:t>Facility)</a:t>
              </a:r>
              <a:endParaRPr lang="en-US" sz="1100" b="1" dirty="0">
                <a:solidFill>
                  <a:srgbClr val="FFFF00"/>
                </a:solidFill>
                <a:latin typeface="+mn-lt"/>
              </a:endParaRPr>
            </a:p>
            <a:p>
              <a:pPr>
                <a:buFont typeface="Arial" pitchFamily="34" charset="0"/>
                <a:buChar char="•"/>
                <a:defRPr/>
              </a:pPr>
              <a:r>
                <a:rPr lang="en-US" sz="1100" dirty="0">
                  <a:solidFill>
                    <a:schemeClr val="bg1"/>
                  </a:solidFill>
                  <a:latin typeface="+mn-lt"/>
                </a:rPr>
                <a:t> Designed for analysis of very large data sets</a:t>
              </a:r>
            </a:p>
          </p:txBody>
        </p:sp>
        <p:sp>
          <p:nvSpPr>
            <p:cNvPr id="22550" name="TextBox 117"/>
            <p:cNvSpPr txBox="1">
              <a:spLocks noChangeArrowheads="1"/>
            </p:cNvSpPr>
            <p:nvPr/>
          </p:nvSpPr>
          <p:spPr bwMode="auto">
            <a:xfrm>
              <a:off x="6772905" y="3319381"/>
              <a:ext cx="295332" cy="657402"/>
            </a:xfrm>
            <a:prstGeom prst="rect">
              <a:avLst/>
            </a:prstGeom>
            <a:noFill/>
            <a:ln w="9525">
              <a:noFill/>
              <a:miter lim="800000"/>
              <a:headEnd/>
              <a:tailEnd/>
            </a:ln>
          </p:spPr>
          <p:txBody>
            <a:bodyPr>
              <a:spAutoFit/>
            </a:bodyPr>
            <a:lstStyle/>
            <a:p>
              <a:pPr>
                <a:defRPr/>
              </a:pPr>
              <a:r>
                <a:rPr lang="en-US" sz="1200">
                  <a:latin typeface="+mn-lt"/>
                </a:rPr>
                <a:t>x32</a:t>
              </a:r>
            </a:p>
          </p:txBody>
        </p:sp>
        <p:sp>
          <p:nvSpPr>
            <p:cNvPr id="185" name="Rounded Rectangle 184"/>
            <p:cNvSpPr/>
            <p:nvPr/>
          </p:nvSpPr>
          <p:spPr bwMode="auto">
            <a:xfrm>
              <a:off x="5048165" y="3739343"/>
              <a:ext cx="2708618" cy="2086887"/>
            </a:xfrm>
            <a:prstGeom prst="roundRect">
              <a:avLst/>
            </a:prstGeom>
            <a:solidFill>
              <a:srgbClr val="006666"/>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pic>
          <p:nvPicPr>
            <p:cNvPr id="22552" name="Picture 6"/>
            <p:cNvPicPr>
              <a:picLocks noChangeAspect="1" noChangeArrowheads="1"/>
            </p:cNvPicPr>
            <p:nvPr/>
          </p:nvPicPr>
          <p:blipFill>
            <a:blip r:embed="rId8" cstate="print"/>
            <a:srcRect l="3999" t="48000" r="3999" b="39999"/>
            <a:stretch>
              <a:fillRect/>
            </a:stretch>
          </p:blipFill>
          <p:spPr bwMode="auto">
            <a:xfrm>
              <a:off x="5748984" y="3826999"/>
              <a:ext cx="536692" cy="86892"/>
            </a:xfrm>
            <a:prstGeom prst="rect">
              <a:avLst/>
            </a:prstGeom>
            <a:noFill/>
            <a:ln w="9525">
              <a:noFill/>
              <a:miter lim="800000"/>
              <a:headEnd/>
              <a:tailEnd/>
            </a:ln>
          </p:spPr>
        </p:pic>
        <p:pic>
          <p:nvPicPr>
            <p:cNvPr id="22553" name="Picture 6"/>
            <p:cNvPicPr>
              <a:picLocks noChangeAspect="1" noChangeArrowheads="1"/>
            </p:cNvPicPr>
            <p:nvPr/>
          </p:nvPicPr>
          <p:blipFill>
            <a:blip r:embed="rId8" cstate="print"/>
            <a:srcRect l="3999" t="48000" r="3999" b="39999"/>
            <a:stretch>
              <a:fillRect/>
            </a:stretch>
          </p:blipFill>
          <p:spPr bwMode="auto">
            <a:xfrm>
              <a:off x="5748984" y="3913892"/>
              <a:ext cx="536692" cy="86892"/>
            </a:xfrm>
            <a:prstGeom prst="rect">
              <a:avLst/>
            </a:prstGeom>
            <a:noFill/>
            <a:ln w="9525">
              <a:noFill/>
              <a:miter lim="800000"/>
              <a:headEnd/>
              <a:tailEnd/>
            </a:ln>
          </p:spPr>
        </p:pic>
        <p:pic>
          <p:nvPicPr>
            <p:cNvPr id="22554" name="Picture 6"/>
            <p:cNvPicPr>
              <a:picLocks noChangeAspect="1" noChangeArrowheads="1"/>
            </p:cNvPicPr>
            <p:nvPr/>
          </p:nvPicPr>
          <p:blipFill>
            <a:blip r:embed="rId8" cstate="print"/>
            <a:srcRect l="3999" t="48000" r="3999" b="39999"/>
            <a:stretch>
              <a:fillRect/>
            </a:stretch>
          </p:blipFill>
          <p:spPr bwMode="auto">
            <a:xfrm>
              <a:off x="5748984" y="4000784"/>
              <a:ext cx="536692" cy="86892"/>
            </a:xfrm>
            <a:prstGeom prst="rect">
              <a:avLst/>
            </a:prstGeom>
            <a:noFill/>
            <a:ln w="9525">
              <a:noFill/>
              <a:miter lim="800000"/>
              <a:headEnd/>
              <a:tailEnd/>
            </a:ln>
          </p:spPr>
        </p:pic>
        <p:pic>
          <p:nvPicPr>
            <p:cNvPr id="22555" name="Picture 6"/>
            <p:cNvPicPr>
              <a:picLocks noChangeAspect="1" noChangeArrowheads="1"/>
            </p:cNvPicPr>
            <p:nvPr/>
          </p:nvPicPr>
          <p:blipFill>
            <a:blip r:embed="rId8" cstate="print"/>
            <a:srcRect l="3999" t="48000" r="3999" b="39999"/>
            <a:stretch>
              <a:fillRect/>
            </a:stretch>
          </p:blipFill>
          <p:spPr bwMode="auto">
            <a:xfrm>
              <a:off x="5748984" y="4087676"/>
              <a:ext cx="536692" cy="86892"/>
            </a:xfrm>
            <a:prstGeom prst="rect">
              <a:avLst/>
            </a:prstGeom>
            <a:noFill/>
            <a:ln w="9525">
              <a:noFill/>
              <a:miter lim="800000"/>
              <a:headEnd/>
              <a:tailEnd/>
            </a:ln>
          </p:spPr>
        </p:pic>
        <p:pic>
          <p:nvPicPr>
            <p:cNvPr id="22556" name="Picture 6"/>
            <p:cNvPicPr>
              <a:picLocks noChangeAspect="1" noChangeArrowheads="1"/>
            </p:cNvPicPr>
            <p:nvPr/>
          </p:nvPicPr>
          <p:blipFill>
            <a:blip r:embed="rId8" cstate="print"/>
            <a:srcRect l="3999" t="48000" r="3999" b="39999"/>
            <a:stretch>
              <a:fillRect/>
            </a:stretch>
          </p:blipFill>
          <p:spPr bwMode="auto">
            <a:xfrm>
              <a:off x="5748984" y="4174568"/>
              <a:ext cx="536692" cy="86892"/>
            </a:xfrm>
            <a:prstGeom prst="rect">
              <a:avLst/>
            </a:prstGeom>
            <a:noFill/>
            <a:ln w="9525">
              <a:noFill/>
              <a:miter lim="800000"/>
              <a:headEnd/>
              <a:tailEnd/>
            </a:ln>
          </p:spPr>
        </p:pic>
        <p:pic>
          <p:nvPicPr>
            <p:cNvPr id="22557" name="Picture 6"/>
            <p:cNvPicPr>
              <a:picLocks noChangeAspect="1" noChangeArrowheads="1"/>
            </p:cNvPicPr>
            <p:nvPr/>
          </p:nvPicPr>
          <p:blipFill>
            <a:blip r:embed="rId8" cstate="print"/>
            <a:srcRect l="3999" t="48000" r="3999" b="39999"/>
            <a:stretch>
              <a:fillRect/>
            </a:stretch>
          </p:blipFill>
          <p:spPr bwMode="auto">
            <a:xfrm>
              <a:off x="5748984" y="4261461"/>
              <a:ext cx="536692" cy="86892"/>
            </a:xfrm>
            <a:prstGeom prst="rect">
              <a:avLst/>
            </a:prstGeom>
            <a:noFill/>
            <a:ln w="9525">
              <a:noFill/>
              <a:miter lim="800000"/>
              <a:headEnd/>
              <a:tailEnd/>
            </a:ln>
          </p:spPr>
        </p:pic>
        <p:pic>
          <p:nvPicPr>
            <p:cNvPr id="22558" name="Picture 6"/>
            <p:cNvPicPr>
              <a:picLocks noChangeAspect="1" noChangeArrowheads="1"/>
            </p:cNvPicPr>
            <p:nvPr/>
          </p:nvPicPr>
          <p:blipFill>
            <a:blip r:embed="rId8" cstate="print"/>
            <a:srcRect l="3999" t="48000" r="3999" b="39999"/>
            <a:stretch>
              <a:fillRect/>
            </a:stretch>
          </p:blipFill>
          <p:spPr bwMode="auto">
            <a:xfrm>
              <a:off x="5748984" y="4348353"/>
              <a:ext cx="536692" cy="86892"/>
            </a:xfrm>
            <a:prstGeom prst="rect">
              <a:avLst/>
            </a:prstGeom>
            <a:noFill/>
            <a:ln w="9525">
              <a:noFill/>
              <a:miter lim="800000"/>
              <a:headEnd/>
              <a:tailEnd/>
            </a:ln>
          </p:spPr>
        </p:pic>
        <p:pic>
          <p:nvPicPr>
            <p:cNvPr id="22559" name="Picture 6"/>
            <p:cNvPicPr>
              <a:picLocks noChangeAspect="1" noChangeArrowheads="1"/>
            </p:cNvPicPr>
            <p:nvPr/>
          </p:nvPicPr>
          <p:blipFill>
            <a:blip r:embed="rId8" cstate="print"/>
            <a:srcRect l="3999" t="48000" r="3999" b="39999"/>
            <a:stretch>
              <a:fillRect/>
            </a:stretch>
          </p:blipFill>
          <p:spPr bwMode="auto">
            <a:xfrm>
              <a:off x="5748984" y="4435245"/>
              <a:ext cx="536692" cy="86892"/>
            </a:xfrm>
            <a:prstGeom prst="rect">
              <a:avLst/>
            </a:prstGeom>
            <a:noFill/>
            <a:ln w="9525">
              <a:noFill/>
              <a:miter lim="800000"/>
              <a:headEnd/>
              <a:tailEnd/>
            </a:ln>
          </p:spPr>
        </p:pic>
        <p:pic>
          <p:nvPicPr>
            <p:cNvPr id="22560" name="Picture 6"/>
            <p:cNvPicPr>
              <a:picLocks noChangeAspect="1" noChangeArrowheads="1"/>
            </p:cNvPicPr>
            <p:nvPr/>
          </p:nvPicPr>
          <p:blipFill>
            <a:blip r:embed="rId8" cstate="print"/>
            <a:srcRect l="3999" t="48000" r="3999" b="39999"/>
            <a:stretch>
              <a:fillRect/>
            </a:stretch>
          </p:blipFill>
          <p:spPr bwMode="auto">
            <a:xfrm>
              <a:off x="5748984" y="4522138"/>
              <a:ext cx="536692" cy="86892"/>
            </a:xfrm>
            <a:prstGeom prst="rect">
              <a:avLst/>
            </a:prstGeom>
            <a:noFill/>
            <a:ln w="9525">
              <a:noFill/>
              <a:miter lim="800000"/>
              <a:headEnd/>
              <a:tailEnd/>
            </a:ln>
          </p:spPr>
        </p:pic>
        <p:pic>
          <p:nvPicPr>
            <p:cNvPr id="22561" name="Picture 6"/>
            <p:cNvPicPr>
              <a:picLocks noChangeAspect="1" noChangeArrowheads="1"/>
            </p:cNvPicPr>
            <p:nvPr/>
          </p:nvPicPr>
          <p:blipFill>
            <a:blip r:embed="rId8" cstate="print"/>
            <a:srcRect l="3999" t="48000" r="3999" b="39999"/>
            <a:stretch>
              <a:fillRect/>
            </a:stretch>
          </p:blipFill>
          <p:spPr bwMode="auto">
            <a:xfrm>
              <a:off x="5748984" y="4609030"/>
              <a:ext cx="536692" cy="86892"/>
            </a:xfrm>
            <a:prstGeom prst="rect">
              <a:avLst/>
            </a:prstGeom>
            <a:noFill/>
            <a:ln w="9525">
              <a:noFill/>
              <a:miter lim="800000"/>
              <a:headEnd/>
              <a:tailEnd/>
            </a:ln>
          </p:spPr>
        </p:pic>
        <p:pic>
          <p:nvPicPr>
            <p:cNvPr id="22562" name="Picture 6"/>
            <p:cNvPicPr>
              <a:picLocks noChangeAspect="1" noChangeArrowheads="1"/>
            </p:cNvPicPr>
            <p:nvPr/>
          </p:nvPicPr>
          <p:blipFill>
            <a:blip r:embed="rId8" cstate="print"/>
            <a:srcRect l="3999" t="48000" r="3999" b="39999"/>
            <a:stretch>
              <a:fillRect/>
            </a:stretch>
          </p:blipFill>
          <p:spPr bwMode="auto">
            <a:xfrm>
              <a:off x="5748984" y="4695922"/>
              <a:ext cx="536692" cy="86892"/>
            </a:xfrm>
            <a:prstGeom prst="rect">
              <a:avLst/>
            </a:prstGeom>
            <a:noFill/>
            <a:ln w="9525">
              <a:noFill/>
              <a:miter lim="800000"/>
              <a:headEnd/>
              <a:tailEnd/>
            </a:ln>
          </p:spPr>
        </p:pic>
        <p:pic>
          <p:nvPicPr>
            <p:cNvPr id="22563" name="Picture 6"/>
            <p:cNvPicPr>
              <a:picLocks noChangeAspect="1" noChangeArrowheads="1"/>
            </p:cNvPicPr>
            <p:nvPr/>
          </p:nvPicPr>
          <p:blipFill>
            <a:blip r:embed="rId8" cstate="print"/>
            <a:srcRect l="3999" t="48000" r="3999" b="39999"/>
            <a:stretch>
              <a:fillRect/>
            </a:stretch>
          </p:blipFill>
          <p:spPr bwMode="auto">
            <a:xfrm>
              <a:off x="5748984" y="4782815"/>
              <a:ext cx="536692" cy="86892"/>
            </a:xfrm>
            <a:prstGeom prst="rect">
              <a:avLst/>
            </a:prstGeom>
            <a:noFill/>
            <a:ln w="9525">
              <a:noFill/>
              <a:miter lim="800000"/>
              <a:headEnd/>
              <a:tailEnd/>
            </a:ln>
          </p:spPr>
        </p:pic>
        <p:pic>
          <p:nvPicPr>
            <p:cNvPr id="22564" name="Picture 6"/>
            <p:cNvPicPr>
              <a:picLocks noChangeAspect="1" noChangeArrowheads="1"/>
            </p:cNvPicPr>
            <p:nvPr/>
          </p:nvPicPr>
          <p:blipFill>
            <a:blip r:embed="rId8" cstate="print"/>
            <a:srcRect l="3999" t="48000" r="3999" b="39999"/>
            <a:stretch>
              <a:fillRect/>
            </a:stretch>
          </p:blipFill>
          <p:spPr bwMode="auto">
            <a:xfrm>
              <a:off x="5748984" y="4869707"/>
              <a:ext cx="536692" cy="86892"/>
            </a:xfrm>
            <a:prstGeom prst="rect">
              <a:avLst/>
            </a:prstGeom>
            <a:noFill/>
            <a:ln w="9525">
              <a:noFill/>
              <a:miter lim="800000"/>
              <a:headEnd/>
              <a:tailEnd/>
            </a:ln>
          </p:spPr>
        </p:pic>
        <p:pic>
          <p:nvPicPr>
            <p:cNvPr id="22565" name="Picture 6"/>
            <p:cNvPicPr>
              <a:picLocks noChangeAspect="1" noChangeArrowheads="1"/>
            </p:cNvPicPr>
            <p:nvPr/>
          </p:nvPicPr>
          <p:blipFill>
            <a:blip r:embed="rId8" cstate="print"/>
            <a:srcRect l="3999" t="48000" r="3999" b="39999"/>
            <a:stretch>
              <a:fillRect/>
            </a:stretch>
          </p:blipFill>
          <p:spPr bwMode="auto">
            <a:xfrm>
              <a:off x="5748984" y="4956599"/>
              <a:ext cx="536692" cy="86892"/>
            </a:xfrm>
            <a:prstGeom prst="rect">
              <a:avLst/>
            </a:prstGeom>
            <a:noFill/>
            <a:ln w="9525">
              <a:noFill/>
              <a:miter lim="800000"/>
              <a:headEnd/>
              <a:tailEnd/>
            </a:ln>
          </p:spPr>
        </p:pic>
        <p:pic>
          <p:nvPicPr>
            <p:cNvPr id="22566" name="Picture 6"/>
            <p:cNvPicPr>
              <a:picLocks noChangeAspect="1" noChangeArrowheads="1"/>
            </p:cNvPicPr>
            <p:nvPr/>
          </p:nvPicPr>
          <p:blipFill>
            <a:blip r:embed="rId8" cstate="print"/>
            <a:srcRect l="3999" t="48000" r="3999" b="39999"/>
            <a:stretch>
              <a:fillRect/>
            </a:stretch>
          </p:blipFill>
          <p:spPr bwMode="auto">
            <a:xfrm>
              <a:off x="5748984" y="5043491"/>
              <a:ext cx="536692" cy="86892"/>
            </a:xfrm>
            <a:prstGeom prst="rect">
              <a:avLst/>
            </a:prstGeom>
            <a:noFill/>
            <a:ln w="9525">
              <a:noFill/>
              <a:miter lim="800000"/>
              <a:headEnd/>
              <a:tailEnd/>
            </a:ln>
          </p:spPr>
        </p:pic>
        <p:pic>
          <p:nvPicPr>
            <p:cNvPr id="22567" name="Picture 6"/>
            <p:cNvPicPr>
              <a:picLocks noChangeAspect="1" noChangeArrowheads="1"/>
            </p:cNvPicPr>
            <p:nvPr/>
          </p:nvPicPr>
          <p:blipFill>
            <a:blip r:embed="rId8" cstate="print"/>
            <a:srcRect l="3999" t="48000" r="3999" b="39999"/>
            <a:stretch>
              <a:fillRect/>
            </a:stretch>
          </p:blipFill>
          <p:spPr bwMode="auto">
            <a:xfrm>
              <a:off x="5748984" y="5130384"/>
              <a:ext cx="536692" cy="86892"/>
            </a:xfrm>
            <a:prstGeom prst="rect">
              <a:avLst/>
            </a:prstGeom>
            <a:noFill/>
            <a:ln w="9525">
              <a:noFill/>
              <a:miter lim="800000"/>
              <a:headEnd/>
              <a:tailEnd/>
            </a:ln>
          </p:spPr>
        </p:pic>
        <p:pic>
          <p:nvPicPr>
            <p:cNvPr id="22568" name="Picture 6"/>
            <p:cNvPicPr>
              <a:picLocks noChangeAspect="1" noChangeArrowheads="1"/>
            </p:cNvPicPr>
            <p:nvPr/>
          </p:nvPicPr>
          <p:blipFill>
            <a:blip r:embed="rId8" cstate="print"/>
            <a:srcRect l="3999" t="48000" r="3999" b="39999"/>
            <a:stretch>
              <a:fillRect/>
            </a:stretch>
          </p:blipFill>
          <p:spPr bwMode="auto">
            <a:xfrm>
              <a:off x="5748984" y="5217276"/>
              <a:ext cx="536692" cy="86892"/>
            </a:xfrm>
            <a:prstGeom prst="rect">
              <a:avLst/>
            </a:prstGeom>
            <a:noFill/>
            <a:ln w="9525">
              <a:noFill/>
              <a:miter lim="800000"/>
              <a:headEnd/>
              <a:tailEnd/>
            </a:ln>
          </p:spPr>
        </p:pic>
        <p:pic>
          <p:nvPicPr>
            <p:cNvPr id="22569" name="Picture 6"/>
            <p:cNvPicPr>
              <a:picLocks noChangeAspect="1" noChangeArrowheads="1"/>
            </p:cNvPicPr>
            <p:nvPr/>
          </p:nvPicPr>
          <p:blipFill>
            <a:blip r:embed="rId8" cstate="print"/>
            <a:srcRect l="3999" t="48000" r="3999" b="39999"/>
            <a:stretch>
              <a:fillRect/>
            </a:stretch>
          </p:blipFill>
          <p:spPr bwMode="auto">
            <a:xfrm>
              <a:off x="5748984" y="5304168"/>
              <a:ext cx="536692" cy="86892"/>
            </a:xfrm>
            <a:prstGeom prst="rect">
              <a:avLst/>
            </a:prstGeom>
            <a:noFill/>
            <a:ln w="9525">
              <a:noFill/>
              <a:miter lim="800000"/>
              <a:headEnd/>
              <a:tailEnd/>
            </a:ln>
          </p:spPr>
        </p:pic>
        <p:pic>
          <p:nvPicPr>
            <p:cNvPr id="22570" name="Picture 6"/>
            <p:cNvPicPr>
              <a:picLocks noChangeAspect="1" noChangeArrowheads="1"/>
            </p:cNvPicPr>
            <p:nvPr/>
          </p:nvPicPr>
          <p:blipFill>
            <a:blip r:embed="rId8" cstate="print"/>
            <a:srcRect l="3999" t="48000" r="3999" b="39999"/>
            <a:stretch>
              <a:fillRect/>
            </a:stretch>
          </p:blipFill>
          <p:spPr bwMode="auto">
            <a:xfrm>
              <a:off x="5748984" y="5391061"/>
              <a:ext cx="536692" cy="86892"/>
            </a:xfrm>
            <a:prstGeom prst="rect">
              <a:avLst/>
            </a:prstGeom>
            <a:noFill/>
            <a:ln w="9525">
              <a:noFill/>
              <a:miter lim="800000"/>
              <a:headEnd/>
              <a:tailEnd/>
            </a:ln>
          </p:spPr>
        </p:pic>
        <p:pic>
          <p:nvPicPr>
            <p:cNvPr id="22571" name="Picture 6"/>
            <p:cNvPicPr>
              <a:picLocks noChangeAspect="1" noChangeArrowheads="1"/>
            </p:cNvPicPr>
            <p:nvPr/>
          </p:nvPicPr>
          <p:blipFill>
            <a:blip r:embed="rId8" cstate="print"/>
            <a:srcRect l="3999" t="48000" r="3999" b="39999"/>
            <a:stretch>
              <a:fillRect/>
            </a:stretch>
          </p:blipFill>
          <p:spPr bwMode="auto">
            <a:xfrm>
              <a:off x="5748984" y="5477953"/>
              <a:ext cx="536692" cy="86892"/>
            </a:xfrm>
            <a:prstGeom prst="rect">
              <a:avLst/>
            </a:prstGeom>
            <a:noFill/>
            <a:ln w="9525">
              <a:noFill/>
              <a:miter lim="800000"/>
              <a:headEnd/>
              <a:tailEnd/>
            </a:ln>
          </p:spPr>
        </p:pic>
        <p:pic>
          <p:nvPicPr>
            <p:cNvPr id="22572" name="Picture 6"/>
            <p:cNvPicPr>
              <a:picLocks noChangeAspect="1" noChangeArrowheads="1"/>
            </p:cNvPicPr>
            <p:nvPr/>
          </p:nvPicPr>
          <p:blipFill>
            <a:blip r:embed="rId8" cstate="print"/>
            <a:srcRect l="3999" t="48000" r="3999" b="39999"/>
            <a:stretch>
              <a:fillRect/>
            </a:stretch>
          </p:blipFill>
          <p:spPr bwMode="auto">
            <a:xfrm>
              <a:off x="5748984" y="5564845"/>
              <a:ext cx="536692" cy="86892"/>
            </a:xfrm>
            <a:prstGeom prst="rect">
              <a:avLst/>
            </a:prstGeom>
            <a:noFill/>
            <a:ln w="9525">
              <a:noFill/>
              <a:miter lim="800000"/>
              <a:headEnd/>
              <a:tailEnd/>
            </a:ln>
          </p:spPr>
        </p:pic>
        <p:pic>
          <p:nvPicPr>
            <p:cNvPr id="22573" name="Picture 6"/>
            <p:cNvPicPr>
              <a:picLocks noChangeAspect="1" noChangeArrowheads="1"/>
            </p:cNvPicPr>
            <p:nvPr/>
          </p:nvPicPr>
          <p:blipFill>
            <a:blip r:embed="rId8" cstate="print"/>
            <a:srcRect l="3999" t="48000" r="3999" b="39999"/>
            <a:stretch>
              <a:fillRect/>
            </a:stretch>
          </p:blipFill>
          <p:spPr bwMode="auto">
            <a:xfrm>
              <a:off x="5748984" y="5651737"/>
              <a:ext cx="536692" cy="86892"/>
            </a:xfrm>
            <a:prstGeom prst="rect">
              <a:avLst/>
            </a:prstGeom>
            <a:noFill/>
            <a:ln w="9525">
              <a:noFill/>
              <a:miter lim="800000"/>
              <a:headEnd/>
              <a:tailEnd/>
            </a:ln>
          </p:spPr>
        </p:pic>
        <p:pic>
          <p:nvPicPr>
            <p:cNvPr id="22574" name="Picture 6"/>
            <p:cNvPicPr>
              <a:picLocks noChangeAspect="1" noChangeArrowheads="1"/>
            </p:cNvPicPr>
            <p:nvPr/>
          </p:nvPicPr>
          <p:blipFill>
            <a:blip r:embed="rId8" cstate="print"/>
            <a:srcRect l="3999" t="48000" r="3999" b="39999"/>
            <a:stretch>
              <a:fillRect/>
            </a:stretch>
          </p:blipFill>
          <p:spPr bwMode="auto">
            <a:xfrm>
              <a:off x="5188958" y="3826999"/>
              <a:ext cx="536692" cy="86892"/>
            </a:xfrm>
            <a:prstGeom prst="rect">
              <a:avLst/>
            </a:prstGeom>
            <a:noFill/>
            <a:ln w="9525">
              <a:noFill/>
              <a:miter lim="800000"/>
              <a:headEnd/>
              <a:tailEnd/>
            </a:ln>
          </p:spPr>
        </p:pic>
        <p:pic>
          <p:nvPicPr>
            <p:cNvPr id="22575" name="Picture 6"/>
            <p:cNvPicPr>
              <a:picLocks noChangeAspect="1" noChangeArrowheads="1"/>
            </p:cNvPicPr>
            <p:nvPr/>
          </p:nvPicPr>
          <p:blipFill>
            <a:blip r:embed="rId8" cstate="print"/>
            <a:srcRect l="3999" t="48000" r="3999" b="39999"/>
            <a:stretch>
              <a:fillRect/>
            </a:stretch>
          </p:blipFill>
          <p:spPr bwMode="auto">
            <a:xfrm>
              <a:off x="5188958" y="3913892"/>
              <a:ext cx="536692" cy="86892"/>
            </a:xfrm>
            <a:prstGeom prst="rect">
              <a:avLst/>
            </a:prstGeom>
            <a:noFill/>
            <a:ln w="9525">
              <a:noFill/>
              <a:miter lim="800000"/>
              <a:headEnd/>
              <a:tailEnd/>
            </a:ln>
          </p:spPr>
        </p:pic>
        <p:pic>
          <p:nvPicPr>
            <p:cNvPr id="22576" name="Picture 6"/>
            <p:cNvPicPr>
              <a:picLocks noChangeAspect="1" noChangeArrowheads="1"/>
            </p:cNvPicPr>
            <p:nvPr/>
          </p:nvPicPr>
          <p:blipFill>
            <a:blip r:embed="rId8" cstate="print"/>
            <a:srcRect l="3999" t="48000" r="3999" b="39999"/>
            <a:stretch>
              <a:fillRect/>
            </a:stretch>
          </p:blipFill>
          <p:spPr bwMode="auto">
            <a:xfrm>
              <a:off x="5188958" y="4000784"/>
              <a:ext cx="536692" cy="86892"/>
            </a:xfrm>
            <a:prstGeom prst="rect">
              <a:avLst/>
            </a:prstGeom>
            <a:noFill/>
            <a:ln w="9525">
              <a:noFill/>
              <a:miter lim="800000"/>
              <a:headEnd/>
              <a:tailEnd/>
            </a:ln>
          </p:spPr>
        </p:pic>
        <p:pic>
          <p:nvPicPr>
            <p:cNvPr id="22577" name="Picture 6"/>
            <p:cNvPicPr>
              <a:picLocks noChangeAspect="1" noChangeArrowheads="1"/>
            </p:cNvPicPr>
            <p:nvPr/>
          </p:nvPicPr>
          <p:blipFill>
            <a:blip r:embed="rId8" cstate="print"/>
            <a:srcRect l="3999" t="48000" r="3999" b="39999"/>
            <a:stretch>
              <a:fillRect/>
            </a:stretch>
          </p:blipFill>
          <p:spPr bwMode="auto">
            <a:xfrm>
              <a:off x="5188958" y="4087676"/>
              <a:ext cx="536692" cy="86892"/>
            </a:xfrm>
            <a:prstGeom prst="rect">
              <a:avLst/>
            </a:prstGeom>
            <a:noFill/>
            <a:ln w="9525">
              <a:noFill/>
              <a:miter lim="800000"/>
              <a:headEnd/>
              <a:tailEnd/>
            </a:ln>
          </p:spPr>
        </p:pic>
        <p:pic>
          <p:nvPicPr>
            <p:cNvPr id="22578" name="Picture 6"/>
            <p:cNvPicPr>
              <a:picLocks noChangeAspect="1" noChangeArrowheads="1"/>
            </p:cNvPicPr>
            <p:nvPr/>
          </p:nvPicPr>
          <p:blipFill>
            <a:blip r:embed="rId8" cstate="print"/>
            <a:srcRect l="3999" t="48000" r="3999" b="39999"/>
            <a:stretch>
              <a:fillRect/>
            </a:stretch>
          </p:blipFill>
          <p:spPr bwMode="auto">
            <a:xfrm>
              <a:off x="5188958" y="4174568"/>
              <a:ext cx="536692" cy="86892"/>
            </a:xfrm>
            <a:prstGeom prst="rect">
              <a:avLst/>
            </a:prstGeom>
            <a:noFill/>
            <a:ln w="9525">
              <a:noFill/>
              <a:miter lim="800000"/>
              <a:headEnd/>
              <a:tailEnd/>
            </a:ln>
          </p:spPr>
        </p:pic>
        <p:pic>
          <p:nvPicPr>
            <p:cNvPr id="22579" name="Picture 6"/>
            <p:cNvPicPr>
              <a:picLocks noChangeAspect="1" noChangeArrowheads="1"/>
            </p:cNvPicPr>
            <p:nvPr/>
          </p:nvPicPr>
          <p:blipFill>
            <a:blip r:embed="rId8" cstate="print"/>
            <a:srcRect l="3999" t="48000" r="3999" b="39999"/>
            <a:stretch>
              <a:fillRect/>
            </a:stretch>
          </p:blipFill>
          <p:spPr bwMode="auto">
            <a:xfrm>
              <a:off x="5188958" y="4261461"/>
              <a:ext cx="536692" cy="86892"/>
            </a:xfrm>
            <a:prstGeom prst="rect">
              <a:avLst/>
            </a:prstGeom>
            <a:noFill/>
            <a:ln w="9525">
              <a:noFill/>
              <a:miter lim="800000"/>
              <a:headEnd/>
              <a:tailEnd/>
            </a:ln>
          </p:spPr>
        </p:pic>
        <p:pic>
          <p:nvPicPr>
            <p:cNvPr id="22580" name="Picture 6"/>
            <p:cNvPicPr>
              <a:picLocks noChangeAspect="1" noChangeArrowheads="1"/>
            </p:cNvPicPr>
            <p:nvPr/>
          </p:nvPicPr>
          <p:blipFill>
            <a:blip r:embed="rId8" cstate="print"/>
            <a:srcRect l="3999" t="48000" r="3999" b="39999"/>
            <a:stretch>
              <a:fillRect/>
            </a:stretch>
          </p:blipFill>
          <p:spPr bwMode="auto">
            <a:xfrm>
              <a:off x="5188958" y="4348353"/>
              <a:ext cx="536692" cy="86892"/>
            </a:xfrm>
            <a:prstGeom prst="rect">
              <a:avLst/>
            </a:prstGeom>
            <a:noFill/>
            <a:ln w="9525">
              <a:noFill/>
              <a:miter lim="800000"/>
              <a:headEnd/>
              <a:tailEnd/>
            </a:ln>
          </p:spPr>
        </p:pic>
        <p:pic>
          <p:nvPicPr>
            <p:cNvPr id="22581" name="Picture 6"/>
            <p:cNvPicPr>
              <a:picLocks noChangeAspect="1" noChangeArrowheads="1"/>
            </p:cNvPicPr>
            <p:nvPr/>
          </p:nvPicPr>
          <p:blipFill>
            <a:blip r:embed="rId8" cstate="print"/>
            <a:srcRect l="3999" t="48000" r="3999" b="39999"/>
            <a:stretch>
              <a:fillRect/>
            </a:stretch>
          </p:blipFill>
          <p:spPr bwMode="auto">
            <a:xfrm>
              <a:off x="5188958" y="4435245"/>
              <a:ext cx="536692" cy="86892"/>
            </a:xfrm>
            <a:prstGeom prst="rect">
              <a:avLst/>
            </a:prstGeom>
            <a:noFill/>
            <a:ln w="9525">
              <a:noFill/>
              <a:miter lim="800000"/>
              <a:headEnd/>
              <a:tailEnd/>
            </a:ln>
          </p:spPr>
        </p:pic>
        <p:pic>
          <p:nvPicPr>
            <p:cNvPr id="22582" name="Picture 6"/>
            <p:cNvPicPr>
              <a:picLocks noChangeAspect="1" noChangeArrowheads="1"/>
            </p:cNvPicPr>
            <p:nvPr/>
          </p:nvPicPr>
          <p:blipFill>
            <a:blip r:embed="rId8" cstate="print"/>
            <a:srcRect l="3999" t="48000" r="3999" b="39999"/>
            <a:stretch>
              <a:fillRect/>
            </a:stretch>
          </p:blipFill>
          <p:spPr bwMode="auto">
            <a:xfrm>
              <a:off x="5188958" y="4522138"/>
              <a:ext cx="536692" cy="86892"/>
            </a:xfrm>
            <a:prstGeom prst="rect">
              <a:avLst/>
            </a:prstGeom>
            <a:noFill/>
            <a:ln w="9525">
              <a:noFill/>
              <a:miter lim="800000"/>
              <a:headEnd/>
              <a:tailEnd/>
            </a:ln>
          </p:spPr>
        </p:pic>
        <p:pic>
          <p:nvPicPr>
            <p:cNvPr id="22583" name="Picture 6"/>
            <p:cNvPicPr>
              <a:picLocks noChangeAspect="1" noChangeArrowheads="1"/>
            </p:cNvPicPr>
            <p:nvPr/>
          </p:nvPicPr>
          <p:blipFill>
            <a:blip r:embed="rId8" cstate="print"/>
            <a:srcRect l="3999" t="48000" r="3999" b="39999"/>
            <a:stretch>
              <a:fillRect/>
            </a:stretch>
          </p:blipFill>
          <p:spPr bwMode="auto">
            <a:xfrm>
              <a:off x="5188958" y="4609030"/>
              <a:ext cx="536692" cy="86892"/>
            </a:xfrm>
            <a:prstGeom prst="rect">
              <a:avLst/>
            </a:prstGeom>
            <a:noFill/>
            <a:ln w="9525">
              <a:noFill/>
              <a:miter lim="800000"/>
              <a:headEnd/>
              <a:tailEnd/>
            </a:ln>
          </p:spPr>
        </p:pic>
        <p:pic>
          <p:nvPicPr>
            <p:cNvPr id="22584" name="Picture 6"/>
            <p:cNvPicPr>
              <a:picLocks noChangeAspect="1" noChangeArrowheads="1"/>
            </p:cNvPicPr>
            <p:nvPr/>
          </p:nvPicPr>
          <p:blipFill>
            <a:blip r:embed="rId8" cstate="print"/>
            <a:srcRect l="3999" t="48000" r="3999" b="39999"/>
            <a:stretch>
              <a:fillRect/>
            </a:stretch>
          </p:blipFill>
          <p:spPr bwMode="auto">
            <a:xfrm>
              <a:off x="5188958" y="4695922"/>
              <a:ext cx="536692" cy="86892"/>
            </a:xfrm>
            <a:prstGeom prst="rect">
              <a:avLst/>
            </a:prstGeom>
            <a:noFill/>
            <a:ln w="9525">
              <a:noFill/>
              <a:miter lim="800000"/>
              <a:headEnd/>
              <a:tailEnd/>
            </a:ln>
          </p:spPr>
        </p:pic>
        <p:pic>
          <p:nvPicPr>
            <p:cNvPr id="22585" name="Picture 6"/>
            <p:cNvPicPr>
              <a:picLocks noChangeAspect="1" noChangeArrowheads="1"/>
            </p:cNvPicPr>
            <p:nvPr/>
          </p:nvPicPr>
          <p:blipFill>
            <a:blip r:embed="rId8" cstate="print"/>
            <a:srcRect l="3999" t="48000" r="3999" b="39999"/>
            <a:stretch>
              <a:fillRect/>
            </a:stretch>
          </p:blipFill>
          <p:spPr bwMode="auto">
            <a:xfrm>
              <a:off x="5188958" y="4782815"/>
              <a:ext cx="536692" cy="86892"/>
            </a:xfrm>
            <a:prstGeom prst="rect">
              <a:avLst/>
            </a:prstGeom>
            <a:noFill/>
            <a:ln w="9525">
              <a:noFill/>
              <a:miter lim="800000"/>
              <a:headEnd/>
              <a:tailEnd/>
            </a:ln>
          </p:spPr>
        </p:pic>
        <p:pic>
          <p:nvPicPr>
            <p:cNvPr id="22586" name="Picture 6"/>
            <p:cNvPicPr>
              <a:picLocks noChangeAspect="1" noChangeArrowheads="1"/>
            </p:cNvPicPr>
            <p:nvPr/>
          </p:nvPicPr>
          <p:blipFill>
            <a:blip r:embed="rId8" cstate="print"/>
            <a:srcRect l="3999" t="48000" r="3999" b="39999"/>
            <a:stretch>
              <a:fillRect/>
            </a:stretch>
          </p:blipFill>
          <p:spPr bwMode="auto">
            <a:xfrm>
              <a:off x="5188958" y="4869707"/>
              <a:ext cx="536692" cy="86892"/>
            </a:xfrm>
            <a:prstGeom prst="rect">
              <a:avLst/>
            </a:prstGeom>
            <a:noFill/>
            <a:ln w="9525">
              <a:noFill/>
              <a:miter lim="800000"/>
              <a:headEnd/>
              <a:tailEnd/>
            </a:ln>
          </p:spPr>
        </p:pic>
        <p:pic>
          <p:nvPicPr>
            <p:cNvPr id="22587" name="Picture 6"/>
            <p:cNvPicPr>
              <a:picLocks noChangeAspect="1" noChangeArrowheads="1"/>
            </p:cNvPicPr>
            <p:nvPr/>
          </p:nvPicPr>
          <p:blipFill>
            <a:blip r:embed="rId8" cstate="print"/>
            <a:srcRect l="3999" t="48000" r="3999" b="39999"/>
            <a:stretch>
              <a:fillRect/>
            </a:stretch>
          </p:blipFill>
          <p:spPr bwMode="auto">
            <a:xfrm>
              <a:off x="5188958" y="4956599"/>
              <a:ext cx="536692" cy="86892"/>
            </a:xfrm>
            <a:prstGeom prst="rect">
              <a:avLst/>
            </a:prstGeom>
            <a:noFill/>
            <a:ln w="9525">
              <a:noFill/>
              <a:miter lim="800000"/>
              <a:headEnd/>
              <a:tailEnd/>
            </a:ln>
          </p:spPr>
        </p:pic>
        <p:pic>
          <p:nvPicPr>
            <p:cNvPr id="22588" name="Picture 6"/>
            <p:cNvPicPr>
              <a:picLocks noChangeAspect="1" noChangeArrowheads="1"/>
            </p:cNvPicPr>
            <p:nvPr/>
          </p:nvPicPr>
          <p:blipFill>
            <a:blip r:embed="rId8" cstate="print"/>
            <a:srcRect l="3999" t="48000" r="3999" b="39999"/>
            <a:stretch>
              <a:fillRect/>
            </a:stretch>
          </p:blipFill>
          <p:spPr bwMode="auto">
            <a:xfrm>
              <a:off x="5188958" y="5043491"/>
              <a:ext cx="536692" cy="86892"/>
            </a:xfrm>
            <a:prstGeom prst="rect">
              <a:avLst/>
            </a:prstGeom>
            <a:noFill/>
            <a:ln w="9525">
              <a:noFill/>
              <a:miter lim="800000"/>
              <a:headEnd/>
              <a:tailEnd/>
            </a:ln>
          </p:spPr>
        </p:pic>
        <p:pic>
          <p:nvPicPr>
            <p:cNvPr id="22589" name="Picture 6"/>
            <p:cNvPicPr>
              <a:picLocks noChangeAspect="1" noChangeArrowheads="1"/>
            </p:cNvPicPr>
            <p:nvPr/>
          </p:nvPicPr>
          <p:blipFill>
            <a:blip r:embed="rId8" cstate="print"/>
            <a:srcRect l="3999" t="48000" r="3999" b="39999"/>
            <a:stretch>
              <a:fillRect/>
            </a:stretch>
          </p:blipFill>
          <p:spPr bwMode="auto">
            <a:xfrm>
              <a:off x="5188958" y="5130384"/>
              <a:ext cx="536692" cy="86892"/>
            </a:xfrm>
            <a:prstGeom prst="rect">
              <a:avLst/>
            </a:prstGeom>
            <a:noFill/>
            <a:ln w="9525">
              <a:noFill/>
              <a:miter lim="800000"/>
              <a:headEnd/>
              <a:tailEnd/>
            </a:ln>
          </p:spPr>
        </p:pic>
        <p:pic>
          <p:nvPicPr>
            <p:cNvPr id="22590" name="Picture 6"/>
            <p:cNvPicPr>
              <a:picLocks noChangeAspect="1" noChangeArrowheads="1"/>
            </p:cNvPicPr>
            <p:nvPr/>
          </p:nvPicPr>
          <p:blipFill>
            <a:blip r:embed="rId8" cstate="print"/>
            <a:srcRect l="3999" t="48000" r="3999" b="39999"/>
            <a:stretch>
              <a:fillRect/>
            </a:stretch>
          </p:blipFill>
          <p:spPr bwMode="auto">
            <a:xfrm>
              <a:off x="5188958" y="5217276"/>
              <a:ext cx="536692" cy="86892"/>
            </a:xfrm>
            <a:prstGeom prst="rect">
              <a:avLst/>
            </a:prstGeom>
            <a:noFill/>
            <a:ln w="9525">
              <a:noFill/>
              <a:miter lim="800000"/>
              <a:headEnd/>
              <a:tailEnd/>
            </a:ln>
          </p:spPr>
        </p:pic>
        <p:pic>
          <p:nvPicPr>
            <p:cNvPr id="22591" name="Picture 6"/>
            <p:cNvPicPr>
              <a:picLocks noChangeAspect="1" noChangeArrowheads="1"/>
            </p:cNvPicPr>
            <p:nvPr/>
          </p:nvPicPr>
          <p:blipFill>
            <a:blip r:embed="rId8" cstate="print"/>
            <a:srcRect l="3999" t="48000" r="3999" b="39999"/>
            <a:stretch>
              <a:fillRect/>
            </a:stretch>
          </p:blipFill>
          <p:spPr bwMode="auto">
            <a:xfrm>
              <a:off x="5188958" y="5304168"/>
              <a:ext cx="536692" cy="86892"/>
            </a:xfrm>
            <a:prstGeom prst="rect">
              <a:avLst/>
            </a:prstGeom>
            <a:noFill/>
            <a:ln w="9525">
              <a:noFill/>
              <a:miter lim="800000"/>
              <a:headEnd/>
              <a:tailEnd/>
            </a:ln>
          </p:spPr>
        </p:pic>
        <p:pic>
          <p:nvPicPr>
            <p:cNvPr id="22592" name="Picture 6"/>
            <p:cNvPicPr>
              <a:picLocks noChangeAspect="1" noChangeArrowheads="1"/>
            </p:cNvPicPr>
            <p:nvPr/>
          </p:nvPicPr>
          <p:blipFill>
            <a:blip r:embed="rId8" cstate="print"/>
            <a:srcRect l="3999" t="48000" r="3999" b="39999"/>
            <a:stretch>
              <a:fillRect/>
            </a:stretch>
          </p:blipFill>
          <p:spPr bwMode="auto">
            <a:xfrm>
              <a:off x="5188958" y="5391061"/>
              <a:ext cx="536692" cy="86892"/>
            </a:xfrm>
            <a:prstGeom prst="rect">
              <a:avLst/>
            </a:prstGeom>
            <a:noFill/>
            <a:ln w="9525">
              <a:noFill/>
              <a:miter lim="800000"/>
              <a:headEnd/>
              <a:tailEnd/>
            </a:ln>
          </p:spPr>
        </p:pic>
        <p:pic>
          <p:nvPicPr>
            <p:cNvPr id="22593" name="Picture 6"/>
            <p:cNvPicPr>
              <a:picLocks noChangeAspect="1" noChangeArrowheads="1"/>
            </p:cNvPicPr>
            <p:nvPr/>
          </p:nvPicPr>
          <p:blipFill>
            <a:blip r:embed="rId8" cstate="print"/>
            <a:srcRect l="3999" t="48000" r="3999" b="39999"/>
            <a:stretch>
              <a:fillRect/>
            </a:stretch>
          </p:blipFill>
          <p:spPr bwMode="auto">
            <a:xfrm>
              <a:off x="5188958" y="5477953"/>
              <a:ext cx="536692" cy="86892"/>
            </a:xfrm>
            <a:prstGeom prst="rect">
              <a:avLst/>
            </a:prstGeom>
            <a:noFill/>
            <a:ln w="9525">
              <a:noFill/>
              <a:miter lim="800000"/>
              <a:headEnd/>
              <a:tailEnd/>
            </a:ln>
          </p:spPr>
        </p:pic>
        <p:pic>
          <p:nvPicPr>
            <p:cNvPr id="22594" name="Picture 6"/>
            <p:cNvPicPr>
              <a:picLocks noChangeAspect="1" noChangeArrowheads="1"/>
            </p:cNvPicPr>
            <p:nvPr/>
          </p:nvPicPr>
          <p:blipFill>
            <a:blip r:embed="rId8" cstate="print"/>
            <a:srcRect l="3999" t="48000" r="3999" b="39999"/>
            <a:stretch>
              <a:fillRect/>
            </a:stretch>
          </p:blipFill>
          <p:spPr bwMode="auto">
            <a:xfrm>
              <a:off x="5188958" y="5564845"/>
              <a:ext cx="536692" cy="86892"/>
            </a:xfrm>
            <a:prstGeom prst="rect">
              <a:avLst/>
            </a:prstGeom>
            <a:noFill/>
            <a:ln w="9525">
              <a:noFill/>
              <a:miter lim="800000"/>
              <a:headEnd/>
              <a:tailEnd/>
            </a:ln>
          </p:spPr>
        </p:pic>
        <p:pic>
          <p:nvPicPr>
            <p:cNvPr id="22595" name="Picture 6"/>
            <p:cNvPicPr>
              <a:picLocks noChangeAspect="1" noChangeArrowheads="1"/>
            </p:cNvPicPr>
            <p:nvPr/>
          </p:nvPicPr>
          <p:blipFill>
            <a:blip r:embed="rId8" cstate="print"/>
            <a:srcRect l="3999" t="48000" r="3999" b="39999"/>
            <a:stretch>
              <a:fillRect/>
            </a:stretch>
          </p:blipFill>
          <p:spPr bwMode="auto">
            <a:xfrm>
              <a:off x="5188958" y="5651737"/>
              <a:ext cx="536692" cy="86892"/>
            </a:xfrm>
            <a:prstGeom prst="rect">
              <a:avLst/>
            </a:prstGeom>
            <a:noFill/>
            <a:ln w="9525">
              <a:noFill/>
              <a:miter lim="800000"/>
              <a:headEnd/>
              <a:tailEnd/>
            </a:ln>
          </p:spPr>
        </p:pic>
        <p:sp>
          <p:nvSpPr>
            <p:cNvPr id="22596" name="TextBox 185"/>
            <p:cNvSpPr txBox="1">
              <a:spLocks noChangeArrowheads="1"/>
            </p:cNvSpPr>
            <p:nvPr/>
          </p:nvSpPr>
          <p:spPr bwMode="auto">
            <a:xfrm>
              <a:off x="6401630" y="3810413"/>
              <a:ext cx="1294398" cy="1863268"/>
            </a:xfrm>
            <a:prstGeom prst="rect">
              <a:avLst/>
            </a:prstGeom>
            <a:noFill/>
            <a:ln w="9525">
              <a:noFill/>
              <a:miter lim="800000"/>
              <a:headEnd/>
              <a:tailEnd/>
            </a:ln>
          </p:spPr>
          <p:txBody>
            <a:bodyPr>
              <a:spAutoFit/>
            </a:bodyPr>
            <a:lstStyle/>
            <a:p>
              <a:pPr>
                <a:defRPr/>
              </a:pPr>
              <a:r>
                <a:rPr lang="en-US" sz="1200" b="1" dirty="0" smtClean="0">
                  <a:solidFill>
                    <a:srgbClr val="FFFF00"/>
                  </a:solidFill>
                  <a:latin typeface="+mn-lt"/>
                </a:rPr>
                <a:t>Triton</a:t>
              </a:r>
            </a:p>
            <a:p>
              <a:pPr>
                <a:defRPr/>
              </a:pPr>
              <a:r>
                <a:rPr lang="en-US" sz="1200" b="1" dirty="0" smtClean="0">
                  <a:solidFill>
                    <a:srgbClr val="FFFF00"/>
                  </a:solidFill>
                  <a:latin typeface="+mn-lt"/>
                </a:rPr>
                <a:t>Compute</a:t>
              </a:r>
              <a:endParaRPr lang="en-US" sz="1200" b="1" dirty="0">
                <a:solidFill>
                  <a:srgbClr val="FFFF00"/>
                </a:solidFill>
                <a:latin typeface="+mn-lt"/>
              </a:endParaRPr>
            </a:p>
            <a:p>
              <a:pPr>
                <a:defRPr/>
              </a:pPr>
              <a:r>
                <a:rPr lang="en-US" sz="1200" b="1" dirty="0">
                  <a:solidFill>
                    <a:srgbClr val="FFFF00"/>
                  </a:solidFill>
                  <a:latin typeface="+mn-lt"/>
                </a:rPr>
                <a:t>Cluster</a:t>
              </a:r>
            </a:p>
            <a:p>
              <a:pPr>
                <a:buClr>
                  <a:schemeClr val="bg1"/>
                </a:buClr>
                <a:buFont typeface="Arial" pitchFamily="34" charset="0"/>
                <a:buChar char="•"/>
                <a:defRPr/>
              </a:pPr>
              <a:r>
                <a:rPr lang="en-US" sz="1100" dirty="0">
                  <a:latin typeface="+mn-lt"/>
                </a:rPr>
                <a:t> </a:t>
              </a:r>
              <a:r>
                <a:rPr lang="en-US" sz="1100" dirty="0">
                  <a:solidFill>
                    <a:schemeClr val="bg1"/>
                  </a:solidFill>
                  <a:latin typeface="+mn-lt"/>
                </a:rPr>
                <a:t>Condo-style cluster “starter” to create expandable UCSD computing resources.</a:t>
              </a:r>
            </a:p>
          </p:txBody>
        </p:sp>
        <p:sp>
          <p:nvSpPr>
            <p:cNvPr id="22597" name="TextBox 203"/>
            <p:cNvSpPr txBox="1">
              <a:spLocks noChangeArrowheads="1"/>
            </p:cNvSpPr>
            <p:nvPr/>
          </p:nvSpPr>
          <p:spPr bwMode="auto">
            <a:xfrm>
              <a:off x="3200228" y="1904432"/>
              <a:ext cx="1599857" cy="1660465"/>
            </a:xfrm>
            <a:prstGeom prst="rect">
              <a:avLst/>
            </a:prstGeom>
            <a:noFill/>
            <a:ln w="9525">
              <a:noFill/>
              <a:miter lim="800000"/>
              <a:headEnd/>
              <a:tailEnd/>
            </a:ln>
          </p:spPr>
          <p:txBody>
            <a:bodyPr>
              <a:spAutoFit/>
            </a:bodyPr>
            <a:lstStyle/>
            <a:p>
              <a:pPr>
                <a:defRPr/>
              </a:pPr>
              <a:r>
                <a:rPr lang="en-US" sz="1400" b="1">
                  <a:solidFill>
                    <a:srgbClr val="FFFF00"/>
                  </a:solidFill>
                  <a:latin typeface="+mn-lt"/>
                </a:rPr>
                <a:t>Data Oasis</a:t>
              </a:r>
              <a:endParaRPr lang="en-US" sz="1100">
                <a:solidFill>
                  <a:schemeClr val="bg1"/>
                </a:solidFill>
                <a:latin typeface="+mn-lt"/>
              </a:endParaRPr>
            </a:p>
            <a:p>
              <a:pPr>
                <a:spcBef>
                  <a:spcPts val="1200"/>
                </a:spcBef>
                <a:buFont typeface="Arial" pitchFamily="34" charset="0"/>
                <a:buChar char="•"/>
                <a:defRPr/>
              </a:pPr>
              <a:r>
                <a:rPr lang="en-US" sz="1100">
                  <a:solidFill>
                    <a:schemeClr val="bg1"/>
                  </a:solidFill>
                  <a:latin typeface="+mn-lt"/>
                </a:rPr>
                <a:t> 2 – 4 Petabytes</a:t>
              </a:r>
            </a:p>
            <a:p>
              <a:pPr>
                <a:spcBef>
                  <a:spcPts val="600"/>
                </a:spcBef>
                <a:buFont typeface="Arial" pitchFamily="34" charset="0"/>
                <a:buChar char="•"/>
                <a:defRPr/>
              </a:pPr>
              <a:r>
                <a:rPr lang="en-US" sz="1100">
                  <a:solidFill>
                    <a:schemeClr val="bg1"/>
                  </a:solidFill>
                  <a:latin typeface="+mn-lt"/>
                </a:rPr>
                <a:t> Large –scale Storage for research data sets</a:t>
              </a:r>
            </a:p>
            <a:p>
              <a:pPr>
                <a:spcBef>
                  <a:spcPts val="600"/>
                </a:spcBef>
                <a:buFont typeface="Arial" pitchFamily="34" charset="0"/>
                <a:buChar char="•"/>
                <a:defRPr/>
              </a:pPr>
              <a:r>
                <a:rPr lang="en-US" sz="1100">
                  <a:solidFill>
                    <a:schemeClr val="bg1"/>
                  </a:solidFill>
                  <a:latin typeface="+mn-lt"/>
                </a:rPr>
                <a:t> Administered with the UCSD Libraries</a:t>
              </a:r>
            </a:p>
          </p:txBody>
        </p:sp>
        <p:cxnSp>
          <p:nvCxnSpPr>
            <p:cNvPr id="228" name="Straight Connector 227"/>
            <p:cNvCxnSpPr/>
            <p:nvPr/>
          </p:nvCxnSpPr>
          <p:spPr bwMode="auto">
            <a:xfrm flipV="1">
              <a:off x="5974664" y="3261232"/>
              <a:ext cx="543411" cy="113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p:cNvSpPr/>
            <p:nvPr/>
          </p:nvSpPr>
          <p:spPr bwMode="auto">
            <a:xfrm>
              <a:off x="1899080" y="3752264"/>
              <a:ext cx="3014076" cy="2086887"/>
            </a:xfrm>
            <a:prstGeom prst="roundRect">
              <a:avLst/>
            </a:prstGeom>
            <a:solidFill>
              <a:schemeClr val="bg1">
                <a:lumMod val="75000"/>
              </a:schemeClr>
            </a:solidFill>
            <a:ln w="9525">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400"/>
            </a:p>
          </p:txBody>
        </p:sp>
        <p:sp>
          <p:nvSpPr>
            <p:cNvPr id="22600" name="TextBox 202"/>
            <p:cNvSpPr txBox="1">
              <a:spLocks noChangeArrowheads="1"/>
            </p:cNvSpPr>
            <p:nvPr/>
          </p:nvSpPr>
          <p:spPr bwMode="auto">
            <a:xfrm>
              <a:off x="2039151" y="4879700"/>
              <a:ext cx="1118888" cy="751086"/>
            </a:xfrm>
            <a:prstGeom prst="rect">
              <a:avLst/>
            </a:prstGeom>
            <a:noFill/>
            <a:ln w="9525">
              <a:noFill/>
              <a:miter lim="800000"/>
              <a:headEnd/>
              <a:tailEnd/>
            </a:ln>
          </p:spPr>
          <p:txBody>
            <a:bodyPr>
              <a:spAutoFit/>
            </a:bodyPr>
            <a:lstStyle/>
            <a:p>
              <a:pPr algn="ctr">
                <a:defRPr/>
              </a:pPr>
              <a:r>
                <a:rPr lang="en-US" sz="1400" b="1">
                  <a:latin typeface="+mn-lt"/>
                </a:rPr>
                <a:t>UCSD/UC Research Labs</a:t>
              </a:r>
            </a:p>
          </p:txBody>
        </p:sp>
        <p:pic>
          <p:nvPicPr>
            <p:cNvPr id="22601" name="Picture 8"/>
            <p:cNvPicPr>
              <a:picLocks noChangeAspect="1" noChangeArrowheads="1"/>
            </p:cNvPicPr>
            <p:nvPr/>
          </p:nvPicPr>
          <p:blipFill>
            <a:blip r:embed="rId9" cstate="print"/>
            <a:srcRect/>
            <a:stretch>
              <a:fillRect/>
            </a:stretch>
          </p:blipFill>
          <p:spPr bwMode="auto">
            <a:xfrm>
              <a:off x="3429000" y="4876800"/>
              <a:ext cx="1143000" cy="834532"/>
            </a:xfrm>
            <a:prstGeom prst="rect">
              <a:avLst/>
            </a:prstGeom>
            <a:noFill/>
            <a:ln w="9525" cmpd="thickThin">
              <a:solidFill>
                <a:srgbClr val="000000"/>
              </a:solidFill>
              <a:miter lim="800000"/>
              <a:headEnd/>
              <a:tailEnd/>
            </a:ln>
          </p:spPr>
        </p:pic>
        <p:cxnSp>
          <p:nvCxnSpPr>
            <p:cNvPr id="22602" name="Straight Arrow Connector 211"/>
            <p:cNvCxnSpPr>
              <a:cxnSpLocks noChangeShapeType="1"/>
            </p:cNvCxnSpPr>
            <p:nvPr/>
          </p:nvCxnSpPr>
          <p:spPr bwMode="auto">
            <a:xfrm>
              <a:off x="838200" y="2667000"/>
              <a:ext cx="914400" cy="457200"/>
            </a:xfrm>
            <a:prstGeom prst="straightConnector1">
              <a:avLst/>
            </a:prstGeom>
            <a:noFill/>
            <a:ln w="76200" algn="ctr">
              <a:solidFill>
                <a:srgbClr val="000099"/>
              </a:solidFill>
              <a:round/>
              <a:headEnd/>
              <a:tailEnd type="arrow" w="med" len="med"/>
            </a:ln>
          </p:spPr>
        </p:cxnSp>
        <p:sp>
          <p:nvSpPr>
            <p:cNvPr id="22603" name="TextBox 212"/>
            <p:cNvSpPr txBox="1">
              <a:spLocks noChangeArrowheads="1"/>
            </p:cNvSpPr>
            <p:nvPr/>
          </p:nvSpPr>
          <p:spPr bwMode="auto">
            <a:xfrm>
              <a:off x="152400" y="1904432"/>
              <a:ext cx="1599857" cy="657402"/>
            </a:xfrm>
            <a:prstGeom prst="rect">
              <a:avLst/>
            </a:prstGeom>
            <a:noFill/>
            <a:ln w="9525">
              <a:noFill/>
              <a:miter lim="800000"/>
              <a:headEnd/>
              <a:tailEnd/>
            </a:ln>
          </p:spPr>
          <p:txBody>
            <a:bodyPr>
              <a:spAutoFit/>
            </a:bodyPr>
            <a:lstStyle/>
            <a:p>
              <a:pPr>
                <a:defRPr/>
              </a:pPr>
              <a:r>
                <a:rPr lang="en-US" sz="1200">
                  <a:latin typeface="+mn-lt"/>
                </a:rPr>
                <a:t>Repository for </a:t>
              </a:r>
              <a:br>
                <a:rPr lang="en-US" sz="1200">
                  <a:latin typeface="+mn-lt"/>
                </a:rPr>
              </a:br>
              <a:r>
                <a:rPr lang="en-US" sz="1200">
                  <a:latin typeface="+mn-lt"/>
                </a:rPr>
                <a:t>valuable research</a:t>
              </a:r>
              <a:br>
                <a:rPr lang="en-US" sz="1200">
                  <a:latin typeface="+mn-lt"/>
                </a:rPr>
              </a:br>
              <a:r>
                <a:rPr lang="en-US" sz="1200">
                  <a:latin typeface="+mn-lt"/>
                </a:rPr>
                <a:t>databases</a:t>
              </a:r>
            </a:p>
          </p:txBody>
        </p:sp>
        <p:sp>
          <p:nvSpPr>
            <p:cNvPr id="22604" name="TextBox 213"/>
            <p:cNvSpPr txBox="1">
              <a:spLocks noChangeArrowheads="1"/>
            </p:cNvSpPr>
            <p:nvPr/>
          </p:nvSpPr>
          <p:spPr bwMode="auto">
            <a:xfrm>
              <a:off x="7771971" y="1752600"/>
              <a:ext cx="1372029" cy="844770"/>
            </a:xfrm>
            <a:prstGeom prst="rect">
              <a:avLst/>
            </a:prstGeom>
            <a:noFill/>
            <a:ln w="9525">
              <a:noFill/>
              <a:miter lim="800000"/>
              <a:headEnd/>
              <a:tailEnd/>
            </a:ln>
          </p:spPr>
          <p:txBody>
            <a:bodyPr>
              <a:spAutoFit/>
            </a:bodyPr>
            <a:lstStyle/>
            <a:p>
              <a:pPr>
                <a:defRPr/>
              </a:pPr>
              <a:r>
                <a:rPr lang="en-US" sz="1200">
                  <a:latin typeface="+mn-lt"/>
                </a:rPr>
                <a:t>Unique computer for extreme-scale data analysis</a:t>
              </a:r>
            </a:p>
          </p:txBody>
        </p:sp>
        <p:sp>
          <p:nvSpPr>
            <p:cNvPr id="22605" name="TextBox 214"/>
            <p:cNvSpPr txBox="1">
              <a:spLocks noChangeArrowheads="1"/>
            </p:cNvSpPr>
            <p:nvPr/>
          </p:nvSpPr>
          <p:spPr bwMode="auto">
            <a:xfrm>
              <a:off x="7847914" y="5029918"/>
              <a:ext cx="1296086" cy="844769"/>
            </a:xfrm>
            <a:prstGeom prst="rect">
              <a:avLst/>
            </a:prstGeom>
            <a:noFill/>
            <a:ln w="9525">
              <a:noFill/>
              <a:miter lim="800000"/>
              <a:headEnd/>
              <a:tailEnd/>
            </a:ln>
          </p:spPr>
          <p:txBody>
            <a:bodyPr>
              <a:spAutoFit/>
            </a:bodyPr>
            <a:lstStyle/>
            <a:p>
              <a:pPr>
                <a:defRPr/>
              </a:pPr>
              <a:r>
                <a:rPr lang="en-US" sz="1200">
                  <a:latin typeface="+mn-lt"/>
                </a:rPr>
                <a:t>Seed for UCSD’s “home grown” super-computer</a:t>
              </a:r>
            </a:p>
          </p:txBody>
        </p:sp>
        <p:pic>
          <p:nvPicPr>
            <p:cNvPr id="22606" name="Picture 215" descr="JCSG 5.gif"/>
            <p:cNvPicPr>
              <a:picLocks noChangeAspect="1"/>
            </p:cNvPicPr>
            <p:nvPr/>
          </p:nvPicPr>
          <p:blipFill>
            <a:blip r:embed="rId10" cstate="print"/>
            <a:srcRect/>
            <a:stretch>
              <a:fillRect/>
            </a:stretch>
          </p:blipFill>
          <p:spPr bwMode="auto">
            <a:xfrm>
              <a:off x="2133600" y="3962400"/>
              <a:ext cx="1200150" cy="838200"/>
            </a:xfrm>
            <a:prstGeom prst="rect">
              <a:avLst/>
            </a:prstGeom>
            <a:noFill/>
            <a:ln w="9525">
              <a:solidFill>
                <a:schemeClr val="tx1"/>
              </a:solidFill>
              <a:miter lim="800000"/>
              <a:headEnd/>
              <a:tailEnd/>
            </a:ln>
          </p:spPr>
        </p:pic>
        <p:pic>
          <p:nvPicPr>
            <p:cNvPr id="22607" name="Picture 216" descr="scripps lab.jpg"/>
            <p:cNvPicPr>
              <a:picLocks noChangeAspect="1"/>
            </p:cNvPicPr>
            <p:nvPr/>
          </p:nvPicPr>
          <p:blipFill>
            <a:blip r:embed="rId11" cstate="print"/>
            <a:srcRect/>
            <a:stretch>
              <a:fillRect/>
            </a:stretch>
          </p:blipFill>
          <p:spPr bwMode="auto">
            <a:xfrm>
              <a:off x="3429000" y="3962400"/>
              <a:ext cx="1143000" cy="838200"/>
            </a:xfrm>
            <a:prstGeom prst="rect">
              <a:avLst/>
            </a:prstGeom>
            <a:noFill/>
            <a:ln w="12700">
              <a:solidFill>
                <a:schemeClr val="tx1"/>
              </a:solidFill>
              <a:miter lim="800000"/>
              <a:headEnd/>
              <a:tailEnd/>
            </a:ln>
          </p:spPr>
        </p:pic>
        <p:cxnSp>
          <p:nvCxnSpPr>
            <p:cNvPr id="22608" name="Straight Arrow Connector 221"/>
            <p:cNvCxnSpPr>
              <a:cxnSpLocks noChangeShapeType="1"/>
              <a:stCxn id="22604" idx="2"/>
            </p:cNvCxnSpPr>
            <p:nvPr/>
          </p:nvCxnSpPr>
          <p:spPr bwMode="auto">
            <a:xfrm rot="5400000">
              <a:off x="7814144" y="2556344"/>
              <a:ext cx="602313" cy="685799"/>
            </a:xfrm>
            <a:prstGeom prst="straightConnector1">
              <a:avLst/>
            </a:prstGeom>
            <a:noFill/>
            <a:ln w="76200" algn="ctr">
              <a:solidFill>
                <a:srgbClr val="FF0000"/>
              </a:solidFill>
              <a:round/>
              <a:headEnd/>
              <a:tailEnd type="arrow" w="med" len="med"/>
            </a:ln>
          </p:spPr>
        </p:cxnSp>
        <p:cxnSp>
          <p:nvCxnSpPr>
            <p:cNvPr id="22609" name="Straight Arrow Connector 223"/>
            <p:cNvCxnSpPr>
              <a:cxnSpLocks noChangeShapeType="1"/>
              <a:stCxn id="22605" idx="0"/>
            </p:cNvCxnSpPr>
            <p:nvPr/>
          </p:nvCxnSpPr>
          <p:spPr bwMode="auto">
            <a:xfrm rot="16200000" flipV="1">
              <a:off x="7905752" y="4438650"/>
              <a:ext cx="533399" cy="647700"/>
            </a:xfrm>
            <a:prstGeom prst="straightConnector1">
              <a:avLst/>
            </a:prstGeom>
            <a:noFill/>
            <a:ln w="76200" algn="ctr">
              <a:solidFill>
                <a:srgbClr val="006666"/>
              </a:solidFill>
              <a:round/>
              <a:headEnd/>
              <a:tailEnd type="arrow" w="med" len="med"/>
            </a:ln>
          </p:spPr>
        </p:cxnSp>
      </p:grpSp>
      <p:sp>
        <p:nvSpPr>
          <p:cNvPr id="168" name="Title 1"/>
          <p:cNvSpPr txBox="1">
            <a:spLocks/>
          </p:cNvSpPr>
          <p:nvPr/>
        </p:nvSpPr>
        <p:spPr>
          <a:xfrm>
            <a:off x="304800" y="533400"/>
            <a:ext cx="8839200" cy="1041400"/>
          </a:xfrm>
          <a:prstGeom prst="rect">
            <a:avLst/>
          </a:prstGeom>
        </p:spPr>
        <p:txBody>
          <a:bodyPr/>
          <a:lstStyle/>
          <a:p>
            <a:pPr marL="0" marR="0" lvl="0" indent="0" defTabSz="914400" rtl="0" eaLnBrk="0" fontAlgn="base" latinLnBrk="0" hangingPunct="0">
              <a:lnSpc>
                <a:spcPct val="95000"/>
              </a:lnSpc>
              <a:spcBef>
                <a:spcPct val="0"/>
              </a:spcBef>
              <a:spcAft>
                <a:spcPct val="0"/>
              </a:spcAft>
              <a:buClrTx/>
              <a:buSzTx/>
              <a:buFontTx/>
              <a:buNone/>
              <a:tabLst/>
              <a:defRPr/>
            </a:pPr>
            <a:r>
              <a:rPr kumimoji="0" lang="en-US" sz="3600" b="1" i="1" u="none" strike="noStrike" kern="0" cap="none" spc="0" normalizeH="0" baseline="0" noProof="0" dirty="0" smtClean="0">
                <a:ln>
                  <a:noFill/>
                </a:ln>
                <a:solidFill>
                  <a:srgbClr val="000099"/>
                </a:solidFill>
                <a:effectLst/>
                <a:uLnTx/>
                <a:uFillTx/>
                <a:latin typeface="+mj-lt"/>
                <a:ea typeface="+mj-ea"/>
                <a:cs typeface="+mj-cs"/>
              </a:rPr>
              <a:t>UC Systems Initiatives:</a:t>
            </a:r>
          </a:p>
          <a:p>
            <a:pPr marL="0" marR="0" lvl="0" indent="0" defTabSz="914400" rtl="0" eaLnBrk="0" fontAlgn="base" latinLnBrk="0" hangingPunct="0">
              <a:lnSpc>
                <a:spcPct val="95000"/>
              </a:lnSpc>
              <a:spcBef>
                <a:spcPct val="0"/>
              </a:spcBef>
              <a:spcAft>
                <a:spcPct val="0"/>
              </a:spcAft>
              <a:buClrTx/>
              <a:buSzTx/>
              <a:buFontTx/>
              <a:buNone/>
              <a:tabLst/>
              <a:defRPr/>
            </a:pPr>
            <a:r>
              <a:rPr lang="en-US" sz="3200" i="1" kern="0" dirty="0" smtClean="0">
                <a:solidFill>
                  <a:srgbClr val="000099"/>
                </a:solidFill>
                <a:latin typeface="+mj-lt"/>
                <a:ea typeface="+mj-ea"/>
                <a:cs typeface="+mj-cs"/>
              </a:rPr>
              <a:t>Triton Resource</a:t>
            </a:r>
            <a:endParaRPr kumimoji="0" lang="en-US" sz="3200" b="1" i="1" u="none" strike="noStrike" kern="0" cap="none" spc="0" normalizeH="0" baseline="0" noProof="0" dirty="0">
              <a:ln>
                <a:noFill/>
              </a:ln>
              <a:solidFill>
                <a:srgbClr val="000099"/>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UCSD data-centric CI plan: “</a:t>
            </a:r>
            <a:r>
              <a:rPr lang="en-US" dirty="0" err="1" smtClean="0"/>
              <a:t>GlassOwl</a:t>
            </a:r>
            <a:r>
              <a:rPr lang="en-US" dirty="0" smtClean="0"/>
              <a:t>”</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524000" y="1295400"/>
            <a:ext cx="5829002" cy="4552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and Data Analysis</a:t>
            </a:r>
            <a:endParaRPr lang="en-US" dirty="0"/>
          </a:p>
        </p:txBody>
      </p:sp>
      <p:sp>
        <p:nvSpPr>
          <p:cNvPr id="3" name="Content Placeholder 2"/>
          <p:cNvSpPr>
            <a:spLocks noGrp="1"/>
          </p:cNvSpPr>
          <p:nvPr>
            <p:ph idx="1"/>
          </p:nvPr>
        </p:nvSpPr>
        <p:spPr/>
        <p:txBody>
          <a:bodyPr/>
          <a:lstStyle/>
          <a:p>
            <a:r>
              <a:rPr lang="en-US" dirty="0" smtClean="0"/>
              <a:t>Critical Challenges for the next decade of “Computing”</a:t>
            </a:r>
          </a:p>
          <a:p>
            <a:r>
              <a:rPr lang="en-US" dirty="0" smtClean="0"/>
              <a:t>Some Hardware technology (e.g. Flash Memory Drives) will make it more practical to work with larger data sets efficiently</a:t>
            </a:r>
          </a:p>
          <a:p>
            <a:r>
              <a:rPr lang="en-US" dirty="0" smtClean="0"/>
              <a:t>Data Integrity is still an unsolved issue</a:t>
            </a:r>
          </a:p>
          <a:p>
            <a:pPr lvl="1"/>
            <a:r>
              <a:rPr lang="en-US" dirty="0" smtClean="0"/>
              <a:t>How do you know if a bit has changed in </a:t>
            </a:r>
            <a:r>
              <a:rPr lang="en-US" dirty="0" err="1" smtClean="0"/>
              <a:t>Petabytes</a:t>
            </a:r>
            <a:r>
              <a:rPr lang="en-US" dirty="0" smtClean="0"/>
              <a:t> of storage?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p:cNvPicPr>
            <a:picLocks noChangeAspect="1" noChangeArrowheads="1"/>
          </p:cNvPicPr>
          <p:nvPr/>
        </p:nvPicPr>
        <p:blipFill>
          <a:blip r:embed="rId2" cstate="print"/>
          <a:srcRect/>
          <a:stretch>
            <a:fillRect/>
          </a:stretch>
        </p:blipFill>
        <p:spPr bwMode="auto">
          <a:xfrm>
            <a:off x="3352800" y="1085850"/>
            <a:ext cx="4953000" cy="2343150"/>
          </a:xfrm>
          <a:prstGeom prst="rect">
            <a:avLst/>
          </a:prstGeom>
          <a:noFill/>
          <a:ln w="9525">
            <a:noFill/>
            <a:miter lim="800000"/>
            <a:headEnd/>
            <a:tailEnd/>
          </a:ln>
        </p:spPr>
      </p:pic>
      <p:sp>
        <p:nvSpPr>
          <p:cNvPr id="12291" name="Title 1"/>
          <p:cNvSpPr>
            <a:spLocks noGrp="1"/>
          </p:cNvSpPr>
          <p:nvPr>
            <p:ph type="title"/>
          </p:nvPr>
        </p:nvSpPr>
        <p:spPr>
          <a:xfrm>
            <a:off x="152400" y="304800"/>
            <a:ext cx="8839200" cy="609600"/>
          </a:xfrm>
        </p:spPr>
        <p:txBody>
          <a:bodyPr/>
          <a:lstStyle/>
          <a:p>
            <a:r>
              <a:rPr lang="en-US" sz="2800" dirty="0" smtClean="0"/>
              <a:t>CI Services Initiative: A UC Data Center</a:t>
            </a:r>
          </a:p>
        </p:txBody>
      </p:sp>
      <p:pic>
        <p:nvPicPr>
          <p:cNvPr id="10244" name="Picture 1" descr="http://www.knurr-newsuk.co.uk/content_pages/images/article01_aerial%20long%20view_LG.jpg"/>
          <p:cNvPicPr>
            <a:picLocks noGrp="1" noChangeAspect="1" noChangeArrowheads="1"/>
          </p:cNvPicPr>
          <p:nvPr>
            <p:ph idx="1"/>
          </p:nvPr>
        </p:nvPicPr>
        <p:blipFill>
          <a:blip r:embed="rId3" cstate="print"/>
          <a:srcRect/>
          <a:stretch>
            <a:fillRect/>
          </a:stretch>
        </p:blipFill>
        <p:spPr>
          <a:xfrm>
            <a:off x="152400" y="1084263"/>
            <a:ext cx="3124200" cy="2228850"/>
          </a:xfrm>
          <a:noFill/>
        </p:spPr>
      </p:pic>
      <p:pic>
        <p:nvPicPr>
          <p:cNvPr id="10245" name="Picture 4"/>
          <p:cNvPicPr>
            <a:picLocks noChangeAspect="1" noChangeArrowheads="1"/>
          </p:cNvPicPr>
          <p:nvPr/>
        </p:nvPicPr>
        <p:blipFill>
          <a:blip r:embed="rId4" cstate="print"/>
          <a:srcRect/>
          <a:stretch>
            <a:fillRect/>
          </a:stretch>
        </p:blipFill>
        <p:spPr bwMode="auto">
          <a:xfrm>
            <a:off x="7010400" y="1238250"/>
            <a:ext cx="1981200" cy="2111375"/>
          </a:xfrm>
          <a:prstGeom prst="rect">
            <a:avLst/>
          </a:prstGeom>
          <a:noFill/>
          <a:ln w="9525">
            <a:noFill/>
            <a:miter lim="800000"/>
            <a:headEnd/>
            <a:tailEnd/>
          </a:ln>
        </p:spPr>
      </p:pic>
      <p:sp>
        <p:nvSpPr>
          <p:cNvPr id="7" name="TextBox 6"/>
          <p:cNvSpPr txBox="1"/>
          <p:nvPr/>
        </p:nvSpPr>
        <p:spPr>
          <a:xfrm>
            <a:off x="0" y="838200"/>
            <a:ext cx="3352800" cy="276225"/>
          </a:xfrm>
          <a:prstGeom prst="rect">
            <a:avLst/>
          </a:prstGeom>
          <a:noFill/>
        </p:spPr>
        <p:txBody>
          <a:bodyPr>
            <a:spAutoFit/>
          </a:bodyPr>
          <a:lstStyle/>
          <a:p>
            <a:pPr algn="ctr">
              <a:defRPr/>
            </a:pPr>
            <a:r>
              <a:rPr lang="en-US" sz="1200" dirty="0">
                <a:latin typeface="+mj-lt"/>
              </a:rPr>
              <a:t>Cold Isle Containment in New Datacenter</a:t>
            </a:r>
          </a:p>
        </p:txBody>
      </p:sp>
      <p:sp>
        <p:nvSpPr>
          <p:cNvPr id="8" name="TextBox 7"/>
          <p:cNvSpPr txBox="1"/>
          <p:nvPr/>
        </p:nvSpPr>
        <p:spPr>
          <a:xfrm>
            <a:off x="3200400" y="838200"/>
            <a:ext cx="5943600" cy="276225"/>
          </a:xfrm>
          <a:prstGeom prst="rect">
            <a:avLst/>
          </a:prstGeom>
          <a:noFill/>
        </p:spPr>
        <p:txBody>
          <a:bodyPr>
            <a:spAutoFit/>
          </a:bodyPr>
          <a:lstStyle/>
          <a:p>
            <a:pPr algn="ctr">
              <a:defRPr/>
            </a:pPr>
            <a:r>
              <a:rPr lang="en-US" sz="1200" dirty="0">
                <a:latin typeface="+mj-lt"/>
              </a:rPr>
              <a:t>Hot Isle Containment in Existing Datacenter + Flooring Retrofit Phases 2&amp;3</a:t>
            </a:r>
          </a:p>
        </p:txBody>
      </p:sp>
      <p:sp>
        <p:nvSpPr>
          <p:cNvPr id="10" name="TextBox 9"/>
          <p:cNvSpPr txBox="1"/>
          <p:nvPr/>
        </p:nvSpPr>
        <p:spPr>
          <a:xfrm>
            <a:off x="152400" y="5943600"/>
            <a:ext cx="4572000" cy="276225"/>
          </a:xfrm>
          <a:prstGeom prst="rect">
            <a:avLst/>
          </a:prstGeom>
          <a:noFill/>
        </p:spPr>
        <p:txBody>
          <a:bodyPr>
            <a:spAutoFit/>
          </a:bodyPr>
          <a:lstStyle/>
          <a:p>
            <a:pPr algn="ctr">
              <a:defRPr/>
            </a:pPr>
            <a:r>
              <a:rPr lang="en-US" sz="1200" dirty="0">
                <a:latin typeface="+mj-lt"/>
              </a:rPr>
              <a:t>CRAC VFD Retrofits, New Sensors to Throttle with Load</a:t>
            </a:r>
          </a:p>
        </p:txBody>
      </p:sp>
      <p:pic>
        <p:nvPicPr>
          <p:cNvPr id="10249" name="Picture 8" descr="C:\Documents and Settings\dallas\Local Settings\Temporary Internet Files\Content.IE5\SRCCC0QM\MPj04014620000[1].jpg"/>
          <p:cNvPicPr>
            <a:picLocks noChangeAspect="1" noChangeArrowheads="1"/>
          </p:cNvPicPr>
          <p:nvPr/>
        </p:nvPicPr>
        <p:blipFill>
          <a:blip r:embed="rId5" cstate="print"/>
          <a:srcRect/>
          <a:stretch>
            <a:fillRect/>
          </a:stretch>
        </p:blipFill>
        <p:spPr bwMode="auto">
          <a:xfrm>
            <a:off x="152400" y="3505200"/>
            <a:ext cx="1624013" cy="2435225"/>
          </a:xfrm>
          <a:prstGeom prst="rect">
            <a:avLst/>
          </a:prstGeom>
          <a:noFill/>
          <a:ln w="9525">
            <a:noFill/>
            <a:miter lim="800000"/>
            <a:headEnd/>
            <a:tailEnd/>
          </a:ln>
        </p:spPr>
      </p:pic>
      <p:pic>
        <p:nvPicPr>
          <p:cNvPr id="10250" name="Picture 10" descr="http://www.plenaform.com/PlenaAxonometric4.gif"/>
          <p:cNvPicPr>
            <a:picLocks noChangeAspect="1" noChangeArrowheads="1"/>
          </p:cNvPicPr>
          <p:nvPr/>
        </p:nvPicPr>
        <p:blipFill>
          <a:blip r:embed="rId6" cstate="print"/>
          <a:srcRect/>
          <a:stretch>
            <a:fillRect/>
          </a:stretch>
        </p:blipFill>
        <p:spPr bwMode="auto">
          <a:xfrm>
            <a:off x="1752600" y="3505200"/>
            <a:ext cx="3000375" cy="2400300"/>
          </a:xfrm>
          <a:prstGeom prst="rect">
            <a:avLst/>
          </a:prstGeom>
          <a:noFill/>
          <a:ln w="9525">
            <a:noFill/>
            <a:miter lim="800000"/>
            <a:headEnd/>
            <a:tailEnd/>
          </a:ln>
        </p:spPr>
      </p:pic>
      <p:pic>
        <p:nvPicPr>
          <p:cNvPr id="10251" name="Picture 14" descr="Aerial 2 looking north.jpg"/>
          <p:cNvPicPr>
            <a:picLocks noChangeAspect="1"/>
          </p:cNvPicPr>
          <p:nvPr/>
        </p:nvPicPr>
        <p:blipFill>
          <a:blip r:embed="rId7" cstate="print"/>
          <a:srcRect/>
          <a:stretch>
            <a:fillRect/>
          </a:stretch>
        </p:blipFill>
        <p:spPr bwMode="auto">
          <a:xfrm>
            <a:off x="4876800" y="3429000"/>
            <a:ext cx="3124200" cy="2506663"/>
          </a:xfrm>
          <a:prstGeom prst="rect">
            <a:avLst/>
          </a:prstGeom>
          <a:noFill/>
          <a:ln w="9525">
            <a:noFill/>
            <a:miter lim="800000"/>
            <a:headEnd/>
            <a:tailEnd/>
          </a:ln>
        </p:spPr>
      </p:pic>
      <p:sp>
        <p:nvSpPr>
          <p:cNvPr id="16" name="TextBox 15"/>
          <p:cNvSpPr txBox="1"/>
          <p:nvPr/>
        </p:nvSpPr>
        <p:spPr>
          <a:xfrm>
            <a:off x="4953000" y="5943600"/>
            <a:ext cx="3048000" cy="276225"/>
          </a:xfrm>
          <a:prstGeom prst="rect">
            <a:avLst/>
          </a:prstGeom>
          <a:noFill/>
        </p:spPr>
        <p:txBody>
          <a:bodyPr>
            <a:spAutoFit/>
          </a:bodyPr>
          <a:lstStyle/>
          <a:p>
            <a:pPr algn="ctr">
              <a:defRPr/>
            </a:pPr>
            <a:r>
              <a:rPr lang="en-US" sz="1200" dirty="0">
                <a:latin typeface="+mj-lt"/>
              </a:rPr>
              <a:t>Major Power Expansion</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 Research &amp; Development</a:t>
            </a:r>
            <a:br>
              <a:rPr lang="en-US" dirty="0" smtClean="0"/>
            </a:br>
            <a:r>
              <a:rPr lang="en-US" sz="2800" dirty="0" smtClean="0"/>
              <a:t>cired.sdsc.edu</a:t>
            </a:r>
            <a:endParaRPr lang="en-US" dirty="0"/>
          </a:p>
        </p:txBody>
      </p:sp>
      <p:pic>
        <p:nvPicPr>
          <p:cNvPr id="5" name="Picture 20" descr="BIRN_logo.gif"/>
          <p:cNvPicPr>
            <a:picLocks noChangeAspect="1"/>
          </p:cNvPicPr>
          <p:nvPr/>
        </p:nvPicPr>
        <p:blipFill>
          <a:blip r:embed="rId2" cstate="print"/>
          <a:srcRect/>
          <a:stretch>
            <a:fillRect/>
          </a:stretch>
        </p:blipFill>
        <p:spPr bwMode="auto">
          <a:xfrm>
            <a:off x="6743700" y="3429000"/>
            <a:ext cx="2400300" cy="909638"/>
          </a:xfrm>
          <a:prstGeom prst="rect">
            <a:avLst/>
          </a:prstGeom>
          <a:noFill/>
          <a:ln w="9525">
            <a:noFill/>
            <a:miter lim="800000"/>
            <a:headEnd/>
            <a:tailEnd/>
          </a:ln>
        </p:spPr>
      </p:pic>
      <p:pic>
        <p:nvPicPr>
          <p:cNvPr id="6" name="Picture 18" descr="caida text.gif"/>
          <p:cNvPicPr>
            <a:picLocks noChangeAspect="1"/>
          </p:cNvPicPr>
          <p:nvPr/>
        </p:nvPicPr>
        <p:blipFill>
          <a:blip r:embed="rId3" cstate="print"/>
          <a:srcRect/>
          <a:stretch>
            <a:fillRect/>
          </a:stretch>
        </p:blipFill>
        <p:spPr bwMode="auto">
          <a:xfrm>
            <a:off x="304800" y="1143000"/>
            <a:ext cx="787400" cy="387350"/>
          </a:xfrm>
          <a:prstGeom prst="rect">
            <a:avLst/>
          </a:prstGeom>
          <a:noFill/>
          <a:ln w="9525">
            <a:noFill/>
            <a:miter lim="800000"/>
            <a:headEnd/>
            <a:tailEnd/>
          </a:ln>
        </p:spPr>
      </p:pic>
      <p:pic>
        <p:nvPicPr>
          <p:cNvPr id="7" name="Picture 22" descr="Chronopolis 1.gif"/>
          <p:cNvPicPr>
            <a:picLocks noChangeAspect="1"/>
          </p:cNvPicPr>
          <p:nvPr/>
        </p:nvPicPr>
        <p:blipFill>
          <a:blip r:embed="rId4" cstate="print"/>
          <a:srcRect/>
          <a:stretch>
            <a:fillRect/>
          </a:stretch>
        </p:blipFill>
        <p:spPr bwMode="auto">
          <a:xfrm>
            <a:off x="6400800" y="5181600"/>
            <a:ext cx="2197100" cy="655637"/>
          </a:xfrm>
          <a:prstGeom prst="rect">
            <a:avLst/>
          </a:prstGeom>
          <a:noFill/>
          <a:ln w="9525">
            <a:noFill/>
            <a:miter lim="800000"/>
            <a:headEnd/>
            <a:tailEnd/>
          </a:ln>
        </p:spPr>
      </p:pic>
      <p:pic>
        <p:nvPicPr>
          <p:cNvPr id="8" name="Picture 26" descr="geon.gif"/>
          <p:cNvPicPr>
            <a:picLocks noChangeAspect="1"/>
          </p:cNvPicPr>
          <p:nvPr/>
        </p:nvPicPr>
        <p:blipFill>
          <a:blip r:embed="rId5" cstate="print"/>
          <a:srcRect/>
          <a:stretch>
            <a:fillRect/>
          </a:stretch>
        </p:blipFill>
        <p:spPr bwMode="auto">
          <a:xfrm>
            <a:off x="2133600" y="1447800"/>
            <a:ext cx="1490663" cy="539750"/>
          </a:xfrm>
          <a:prstGeom prst="rect">
            <a:avLst/>
          </a:prstGeom>
          <a:noFill/>
          <a:ln w="9525">
            <a:noFill/>
            <a:miter lim="800000"/>
            <a:headEnd/>
            <a:tailEnd/>
          </a:ln>
        </p:spPr>
      </p:pic>
      <p:pic>
        <p:nvPicPr>
          <p:cNvPr id="9" name="Picture 27" descr="hpwren 2.jpg"/>
          <p:cNvPicPr>
            <a:picLocks noChangeAspect="1"/>
          </p:cNvPicPr>
          <p:nvPr/>
        </p:nvPicPr>
        <p:blipFill>
          <a:blip r:embed="rId6" cstate="print"/>
          <a:srcRect/>
          <a:stretch>
            <a:fillRect/>
          </a:stretch>
        </p:blipFill>
        <p:spPr bwMode="auto">
          <a:xfrm>
            <a:off x="762000" y="5029200"/>
            <a:ext cx="1352550" cy="458788"/>
          </a:xfrm>
          <a:prstGeom prst="rect">
            <a:avLst/>
          </a:prstGeom>
          <a:noFill/>
          <a:ln w="9525">
            <a:noFill/>
            <a:miter lim="800000"/>
            <a:headEnd/>
            <a:tailEnd/>
          </a:ln>
        </p:spPr>
      </p:pic>
      <p:pic>
        <p:nvPicPr>
          <p:cNvPr id="10" name="Picture 29" descr="orion.bmp"/>
          <p:cNvPicPr>
            <a:picLocks noChangeAspect="1"/>
          </p:cNvPicPr>
          <p:nvPr/>
        </p:nvPicPr>
        <p:blipFill>
          <a:blip r:embed="rId7" cstate="print"/>
          <a:srcRect t="5882" r="7263" b="10294"/>
          <a:stretch>
            <a:fillRect/>
          </a:stretch>
        </p:blipFill>
        <p:spPr bwMode="auto">
          <a:xfrm>
            <a:off x="7391400" y="1066800"/>
            <a:ext cx="1066800" cy="1022350"/>
          </a:xfrm>
          <a:prstGeom prst="rect">
            <a:avLst/>
          </a:prstGeom>
          <a:noFill/>
          <a:ln w="9525">
            <a:noFill/>
            <a:miter lim="800000"/>
            <a:headEnd/>
            <a:tailEnd/>
          </a:ln>
        </p:spPr>
      </p:pic>
      <p:pic>
        <p:nvPicPr>
          <p:cNvPr id="11" name="Picture 30" descr="pdb-logo.gif"/>
          <p:cNvPicPr>
            <a:picLocks noChangeAspect="1"/>
          </p:cNvPicPr>
          <p:nvPr/>
        </p:nvPicPr>
        <p:blipFill>
          <a:blip r:embed="rId8" cstate="print"/>
          <a:srcRect/>
          <a:stretch>
            <a:fillRect/>
          </a:stretch>
        </p:blipFill>
        <p:spPr bwMode="auto">
          <a:xfrm>
            <a:off x="3886200" y="1676400"/>
            <a:ext cx="1606550" cy="330200"/>
          </a:xfrm>
          <a:prstGeom prst="rect">
            <a:avLst/>
          </a:prstGeom>
          <a:noFill/>
          <a:ln w="9525">
            <a:noFill/>
            <a:miter lim="800000"/>
            <a:headEnd/>
            <a:tailEnd/>
          </a:ln>
        </p:spPr>
      </p:pic>
      <p:pic>
        <p:nvPicPr>
          <p:cNvPr id="12" name="Picture 31" descr="seek_logo.gif"/>
          <p:cNvPicPr>
            <a:picLocks noChangeAspect="1"/>
          </p:cNvPicPr>
          <p:nvPr/>
        </p:nvPicPr>
        <p:blipFill>
          <a:blip r:embed="rId9" cstate="print"/>
          <a:srcRect/>
          <a:stretch>
            <a:fillRect/>
          </a:stretch>
        </p:blipFill>
        <p:spPr bwMode="auto">
          <a:xfrm>
            <a:off x="7848600" y="4419600"/>
            <a:ext cx="890588" cy="558800"/>
          </a:xfrm>
          <a:prstGeom prst="rect">
            <a:avLst/>
          </a:prstGeom>
          <a:noFill/>
          <a:ln w="9525">
            <a:noFill/>
            <a:miter lim="800000"/>
            <a:headEnd/>
            <a:tailEnd/>
          </a:ln>
        </p:spPr>
      </p:pic>
      <p:pic>
        <p:nvPicPr>
          <p:cNvPr id="13" name="Picture 32" descr="sioexplorer-sm.gif"/>
          <p:cNvPicPr>
            <a:picLocks noChangeAspect="1"/>
          </p:cNvPicPr>
          <p:nvPr/>
        </p:nvPicPr>
        <p:blipFill>
          <a:blip r:embed="rId10" cstate="print"/>
          <a:srcRect/>
          <a:stretch>
            <a:fillRect/>
          </a:stretch>
        </p:blipFill>
        <p:spPr bwMode="auto">
          <a:xfrm>
            <a:off x="228600" y="2743200"/>
            <a:ext cx="1566862" cy="447675"/>
          </a:xfrm>
          <a:prstGeom prst="rect">
            <a:avLst/>
          </a:prstGeom>
          <a:noFill/>
          <a:ln w="9525">
            <a:noFill/>
            <a:miter lim="800000"/>
            <a:headEnd/>
            <a:tailEnd/>
          </a:ln>
        </p:spPr>
      </p:pic>
      <p:pic>
        <p:nvPicPr>
          <p:cNvPr id="14" name="Picture 33" descr="NEESgrid_logo.gif"/>
          <p:cNvPicPr>
            <a:picLocks noChangeAspect="1"/>
          </p:cNvPicPr>
          <p:nvPr/>
        </p:nvPicPr>
        <p:blipFill>
          <a:blip r:embed="rId11" cstate="print"/>
          <a:srcRect/>
          <a:stretch>
            <a:fillRect/>
          </a:stretch>
        </p:blipFill>
        <p:spPr bwMode="auto">
          <a:xfrm>
            <a:off x="0" y="4419600"/>
            <a:ext cx="1860550" cy="333375"/>
          </a:xfrm>
          <a:prstGeom prst="rect">
            <a:avLst/>
          </a:prstGeom>
          <a:noFill/>
          <a:ln w="9525">
            <a:noFill/>
            <a:miter lim="800000"/>
            <a:headEnd/>
            <a:tailEnd/>
          </a:ln>
        </p:spPr>
      </p:pic>
      <p:pic>
        <p:nvPicPr>
          <p:cNvPr id="16" name="Picture 4" descr="CAMERA_LogoF_dktag-(2)"/>
          <p:cNvPicPr>
            <a:picLocks noChangeAspect="1" noChangeArrowheads="1"/>
          </p:cNvPicPr>
          <p:nvPr/>
        </p:nvPicPr>
        <p:blipFill>
          <a:blip r:embed="rId12" cstate="print"/>
          <a:srcRect/>
          <a:stretch>
            <a:fillRect/>
          </a:stretch>
        </p:blipFill>
        <p:spPr bwMode="auto">
          <a:xfrm>
            <a:off x="838200" y="3429000"/>
            <a:ext cx="1473200" cy="576262"/>
          </a:xfrm>
          <a:prstGeom prst="rect">
            <a:avLst/>
          </a:prstGeom>
          <a:noFill/>
          <a:ln w="9525">
            <a:noFill/>
            <a:miter lim="800000"/>
            <a:headEnd/>
            <a:tailEnd/>
          </a:ln>
        </p:spPr>
      </p:pic>
      <p:pic>
        <p:nvPicPr>
          <p:cNvPr id="17" name="Picture 24" descr="RWBC.gif"/>
          <p:cNvPicPr>
            <a:picLocks noChangeAspect="1"/>
          </p:cNvPicPr>
          <p:nvPr/>
        </p:nvPicPr>
        <p:blipFill>
          <a:blip r:embed="rId13" cstate="print"/>
          <a:srcRect/>
          <a:stretch>
            <a:fillRect/>
          </a:stretch>
        </p:blipFill>
        <p:spPr bwMode="auto">
          <a:xfrm>
            <a:off x="1295400" y="5638800"/>
            <a:ext cx="2085975" cy="360363"/>
          </a:xfrm>
          <a:prstGeom prst="rect">
            <a:avLst/>
          </a:prstGeom>
          <a:noFill/>
          <a:ln w="9525">
            <a:noFill/>
            <a:miter lim="800000"/>
            <a:headEnd/>
            <a:tailEnd/>
          </a:ln>
        </p:spPr>
      </p:pic>
      <p:pic>
        <p:nvPicPr>
          <p:cNvPr id="18" name="Picture 28" descr="OptIPuter_Logo.gif"/>
          <p:cNvPicPr>
            <a:picLocks noChangeAspect="1"/>
          </p:cNvPicPr>
          <p:nvPr/>
        </p:nvPicPr>
        <p:blipFill>
          <a:blip r:embed="rId14" cstate="print"/>
          <a:srcRect/>
          <a:stretch>
            <a:fillRect/>
          </a:stretch>
        </p:blipFill>
        <p:spPr bwMode="auto">
          <a:xfrm>
            <a:off x="5715000" y="1371600"/>
            <a:ext cx="1360488" cy="631825"/>
          </a:xfrm>
          <a:prstGeom prst="rect">
            <a:avLst/>
          </a:prstGeom>
          <a:noFill/>
          <a:ln w="9525">
            <a:noFill/>
            <a:miter lim="800000"/>
            <a:headEnd/>
            <a:tailEnd/>
          </a:ln>
        </p:spPr>
      </p:pic>
      <p:pic>
        <p:nvPicPr>
          <p:cNvPr id="19" name="Picture 35" descr="cipres.gif"/>
          <p:cNvPicPr>
            <a:picLocks noChangeAspect="1"/>
          </p:cNvPicPr>
          <p:nvPr/>
        </p:nvPicPr>
        <p:blipFill>
          <a:blip r:embed="rId15" cstate="print"/>
          <a:srcRect/>
          <a:stretch>
            <a:fillRect/>
          </a:stretch>
        </p:blipFill>
        <p:spPr bwMode="auto">
          <a:xfrm>
            <a:off x="6705600" y="2895600"/>
            <a:ext cx="1065213" cy="304800"/>
          </a:xfrm>
          <a:prstGeom prst="rect">
            <a:avLst/>
          </a:prstGeom>
          <a:noFill/>
          <a:ln w="9525">
            <a:noFill/>
            <a:miter lim="800000"/>
            <a:headEnd/>
            <a:tailEnd/>
          </a:ln>
        </p:spPr>
      </p:pic>
      <p:pic>
        <p:nvPicPr>
          <p:cNvPr id="20" name="Picture 37" descr="ConHead1.jpg"/>
          <p:cNvPicPr>
            <a:picLocks noChangeAspect="1"/>
          </p:cNvPicPr>
          <p:nvPr/>
        </p:nvPicPr>
        <p:blipFill>
          <a:blip r:embed="rId16" cstate="print"/>
          <a:srcRect/>
          <a:stretch>
            <a:fillRect/>
          </a:stretch>
        </p:blipFill>
        <p:spPr bwMode="auto">
          <a:xfrm>
            <a:off x="3733800" y="5715000"/>
            <a:ext cx="1871663" cy="354013"/>
          </a:xfrm>
          <a:prstGeom prst="rect">
            <a:avLst/>
          </a:prstGeom>
          <a:noFill/>
          <a:ln w="9525">
            <a:noFill/>
            <a:miter lim="800000"/>
            <a:headEnd/>
            <a:tailEnd/>
          </a:ln>
        </p:spPr>
      </p:pic>
      <p:pic>
        <p:nvPicPr>
          <p:cNvPr id="21" name="Picture 38" descr="Roadnet.jpg"/>
          <p:cNvPicPr>
            <a:picLocks noChangeAspect="1"/>
          </p:cNvPicPr>
          <p:nvPr/>
        </p:nvPicPr>
        <p:blipFill>
          <a:blip r:embed="rId17" cstate="print"/>
          <a:srcRect l="62500" t="43056" r="11667"/>
          <a:stretch>
            <a:fillRect/>
          </a:stretch>
        </p:blipFill>
        <p:spPr bwMode="auto">
          <a:xfrm>
            <a:off x="6019800" y="6019800"/>
            <a:ext cx="1408112" cy="333375"/>
          </a:xfrm>
          <a:prstGeom prst="rect">
            <a:avLst/>
          </a:prstGeom>
          <a:noFill/>
          <a:ln w="9525">
            <a:noFill/>
            <a:miter lim="800000"/>
            <a:headEnd/>
            <a:tailEnd/>
          </a:ln>
        </p:spPr>
      </p:pic>
      <p:pic>
        <p:nvPicPr>
          <p:cNvPr id="22" name="Picture 40" descr="swamipower.gif"/>
          <p:cNvPicPr>
            <a:picLocks noChangeAspect="1"/>
          </p:cNvPicPr>
          <p:nvPr/>
        </p:nvPicPr>
        <p:blipFill>
          <a:blip r:embed="rId18" cstate="print"/>
          <a:srcRect/>
          <a:stretch>
            <a:fillRect/>
          </a:stretch>
        </p:blipFill>
        <p:spPr bwMode="auto">
          <a:xfrm>
            <a:off x="1143000" y="2209800"/>
            <a:ext cx="479425" cy="476250"/>
          </a:xfrm>
          <a:prstGeom prst="rect">
            <a:avLst/>
          </a:prstGeom>
          <a:noFill/>
          <a:ln w="9525">
            <a:noFill/>
            <a:miter lim="800000"/>
            <a:headEnd/>
            <a:tailEnd/>
          </a:ln>
        </p:spPr>
      </p:pic>
      <p:sp>
        <p:nvSpPr>
          <p:cNvPr id="23" name="TextBox 41"/>
          <p:cNvSpPr txBox="1">
            <a:spLocks noChangeArrowheads="1"/>
          </p:cNvSpPr>
          <p:nvPr/>
        </p:nvSpPr>
        <p:spPr bwMode="auto">
          <a:xfrm>
            <a:off x="457200" y="1752600"/>
            <a:ext cx="1387475" cy="400050"/>
          </a:xfrm>
          <a:prstGeom prst="rect">
            <a:avLst/>
          </a:prstGeom>
          <a:noFill/>
          <a:ln w="9525">
            <a:noFill/>
            <a:miter lim="800000"/>
            <a:headEnd/>
            <a:tailEnd/>
          </a:ln>
        </p:spPr>
        <p:txBody>
          <a:bodyPr wrap="none">
            <a:spAutoFit/>
          </a:bodyPr>
          <a:lstStyle/>
          <a:p>
            <a:r>
              <a:rPr lang="en-US" dirty="0">
                <a:solidFill>
                  <a:srgbClr val="C00000"/>
                </a:solidFill>
              </a:rPr>
              <a:t>Next Generation</a:t>
            </a:r>
            <a:br>
              <a:rPr lang="en-US" dirty="0">
                <a:solidFill>
                  <a:srgbClr val="C00000"/>
                </a:solidFill>
              </a:rPr>
            </a:br>
            <a:r>
              <a:rPr lang="en-US" dirty="0" smtClean="0">
                <a:solidFill>
                  <a:srgbClr val="C00000"/>
                </a:solidFill>
              </a:rPr>
              <a:t>Biology </a:t>
            </a:r>
            <a:r>
              <a:rPr lang="en-US" dirty="0">
                <a:solidFill>
                  <a:srgbClr val="C00000"/>
                </a:solidFill>
              </a:rPr>
              <a:t>Workbench</a:t>
            </a:r>
          </a:p>
        </p:txBody>
      </p:sp>
      <p:pic>
        <p:nvPicPr>
          <p:cNvPr id="43011" name="Picture 3"/>
          <p:cNvPicPr>
            <a:picLocks noChangeAspect="1" noChangeArrowheads="1"/>
          </p:cNvPicPr>
          <p:nvPr/>
        </p:nvPicPr>
        <p:blipFill>
          <a:blip r:embed="rId19" cstate="print"/>
          <a:srcRect/>
          <a:stretch>
            <a:fillRect/>
          </a:stretch>
        </p:blipFill>
        <p:spPr bwMode="auto">
          <a:xfrm>
            <a:off x="7010400" y="2209800"/>
            <a:ext cx="1950984" cy="457200"/>
          </a:xfrm>
          <a:prstGeom prst="rect">
            <a:avLst/>
          </a:prstGeom>
          <a:noFill/>
          <a:ln w="9525">
            <a:noFill/>
            <a:miter lim="800000"/>
            <a:headEnd/>
            <a:tailEnd/>
          </a:ln>
        </p:spPr>
      </p:pic>
      <p:pic>
        <p:nvPicPr>
          <p:cNvPr id="43012" name="Picture 4"/>
          <p:cNvPicPr>
            <a:picLocks noChangeAspect="1" noChangeArrowheads="1"/>
          </p:cNvPicPr>
          <p:nvPr/>
        </p:nvPicPr>
        <p:blipFill>
          <a:blip r:embed="rId20" cstate="print"/>
          <a:srcRect/>
          <a:stretch>
            <a:fillRect/>
          </a:stretch>
        </p:blipFill>
        <p:spPr bwMode="auto">
          <a:xfrm>
            <a:off x="2514600" y="2209800"/>
            <a:ext cx="4162425" cy="3286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0" y="228600"/>
            <a:ext cx="9144000" cy="1041400"/>
          </a:xfrm>
        </p:spPr>
        <p:txBody>
          <a:bodyPr/>
          <a:lstStyle/>
          <a:p>
            <a:r>
              <a:rPr lang="en-US" sz="2800" dirty="0" smtClean="0"/>
              <a:t>New Building</a:t>
            </a:r>
            <a:endParaRPr lang="en-US" sz="2800" dirty="0" smtClean="0"/>
          </a:p>
        </p:txBody>
      </p:sp>
      <p:sp>
        <p:nvSpPr>
          <p:cNvPr id="26627" name="Content Placeholder 2"/>
          <p:cNvSpPr>
            <a:spLocks noGrp="1"/>
          </p:cNvSpPr>
          <p:nvPr>
            <p:ph idx="1"/>
          </p:nvPr>
        </p:nvSpPr>
        <p:spPr>
          <a:xfrm>
            <a:off x="4343400" y="4191000"/>
            <a:ext cx="4114800" cy="1828800"/>
          </a:xfrm>
        </p:spPr>
        <p:txBody>
          <a:bodyPr/>
          <a:lstStyle/>
          <a:p>
            <a:pPr>
              <a:lnSpc>
                <a:spcPct val="100000"/>
              </a:lnSpc>
            </a:pPr>
            <a:r>
              <a:rPr lang="en-US" sz="2400" dirty="0" smtClean="0">
                <a:hlinkClick r:id="rId2"/>
              </a:rPr>
              <a:t>www.sdsc.edu</a:t>
            </a:r>
            <a:endParaRPr lang="en-US" sz="2400" dirty="0" smtClean="0"/>
          </a:p>
        </p:txBody>
      </p:sp>
      <p:pic>
        <p:nvPicPr>
          <p:cNvPr id="26628" name="Picture 3" descr="new building 3.jpg"/>
          <p:cNvPicPr>
            <a:picLocks noChangeAspect="1"/>
          </p:cNvPicPr>
          <p:nvPr/>
        </p:nvPicPr>
        <p:blipFill>
          <a:blip r:embed="rId3" cstate="print"/>
          <a:srcRect/>
          <a:stretch>
            <a:fillRect/>
          </a:stretch>
        </p:blipFill>
        <p:spPr bwMode="auto">
          <a:xfrm>
            <a:off x="4343400" y="1371600"/>
            <a:ext cx="3733800" cy="2630488"/>
          </a:xfrm>
          <a:prstGeom prst="rect">
            <a:avLst/>
          </a:prstGeom>
          <a:noFill/>
          <a:ln w="9525">
            <a:noFill/>
            <a:miter lim="800000"/>
            <a:headEnd/>
            <a:tailEnd/>
          </a:ln>
        </p:spPr>
      </p:pic>
      <p:pic>
        <p:nvPicPr>
          <p:cNvPr id="26629" name="Picture 4" descr="13_5D_IMG_2654.jpg"/>
          <p:cNvPicPr>
            <a:picLocks noChangeAspect="1"/>
          </p:cNvPicPr>
          <p:nvPr/>
        </p:nvPicPr>
        <p:blipFill>
          <a:blip r:embed="rId4" cstate="print"/>
          <a:srcRect/>
          <a:stretch>
            <a:fillRect/>
          </a:stretch>
        </p:blipFill>
        <p:spPr bwMode="auto">
          <a:xfrm>
            <a:off x="533400" y="1295400"/>
            <a:ext cx="3051175" cy="4572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Underlying Infrastructure For Triton Data Oasis, and many other clusters</a:t>
            </a:r>
            <a:br>
              <a:rPr lang="en-US" dirty="0" smtClean="0"/>
            </a:br>
            <a:endParaRPr lang="en-US" dirty="0"/>
          </a:p>
        </p:txBody>
      </p:sp>
      <p:sp>
        <p:nvSpPr>
          <p:cNvPr id="5" name="Subtitle 4"/>
          <p:cNvSpPr>
            <a:spLocks noGrp="1"/>
          </p:cNvSpPr>
          <p:nvPr>
            <p:ph type="subTitle" idx="1"/>
          </p:nvPr>
        </p:nvSpPr>
        <p:spPr/>
        <p:txBody>
          <a:bodyPr>
            <a:normAutofit/>
          </a:bodyPr>
          <a:lstStyle/>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8" name="Straight Connector 227"/>
          <p:cNvCxnSpPr>
            <a:stCxn id="1031" idx="2"/>
          </p:cNvCxnSpPr>
          <p:nvPr/>
        </p:nvCxnSpPr>
        <p:spPr>
          <a:xfrm flipV="1">
            <a:off x="6550025" y="6324600"/>
            <a:ext cx="384175" cy="142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5" name="Rounded Rectangle 184"/>
          <p:cNvSpPr/>
          <p:nvPr/>
        </p:nvSpPr>
        <p:spPr>
          <a:xfrm>
            <a:off x="4572000" y="1752600"/>
            <a:ext cx="4419600" cy="18288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6" name="Rounded Rectangle 115"/>
          <p:cNvSpPr/>
          <p:nvPr/>
        </p:nvSpPr>
        <p:spPr>
          <a:xfrm>
            <a:off x="228600" y="1752600"/>
            <a:ext cx="4114800" cy="18288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9" name="Rounded Rectangle 18"/>
          <p:cNvSpPr/>
          <p:nvPr/>
        </p:nvSpPr>
        <p:spPr>
          <a:xfrm>
            <a:off x="838200" y="3886200"/>
            <a:ext cx="5867400" cy="18288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294" name="Picture 2"/>
          <p:cNvPicPr>
            <a:picLocks noChangeAspect="1" noChangeArrowheads="1"/>
          </p:cNvPicPr>
          <p:nvPr/>
        </p:nvPicPr>
        <p:blipFill>
          <a:blip r:embed="rId2" cstate="print"/>
          <a:srcRect/>
          <a:stretch>
            <a:fillRect/>
          </a:stretch>
        </p:blipFill>
        <p:spPr bwMode="auto">
          <a:xfrm>
            <a:off x="152400" y="76200"/>
            <a:ext cx="1143000" cy="1009650"/>
          </a:xfrm>
          <a:prstGeom prst="rect">
            <a:avLst/>
          </a:prstGeom>
          <a:noFill/>
          <a:ln w="9525">
            <a:noFill/>
            <a:miter lim="800000"/>
            <a:headEnd/>
            <a:tailEnd/>
          </a:ln>
        </p:spPr>
      </p:pic>
      <p:sp>
        <p:nvSpPr>
          <p:cNvPr id="5" name="TextBox 4"/>
          <p:cNvSpPr txBox="1"/>
          <p:nvPr/>
        </p:nvSpPr>
        <p:spPr>
          <a:xfrm>
            <a:off x="152400" y="1066800"/>
            <a:ext cx="1143000" cy="523875"/>
          </a:xfrm>
          <a:prstGeom prst="rect">
            <a:avLst/>
          </a:prstGeom>
          <a:noFill/>
        </p:spPr>
        <p:txBody>
          <a:bodyPr>
            <a:spAutoFit/>
          </a:bodyPr>
          <a:lstStyle/>
          <a:p>
            <a:pPr algn="ctr" fontAlgn="auto">
              <a:spcBef>
                <a:spcPts val="0"/>
              </a:spcBef>
              <a:spcAft>
                <a:spcPts val="0"/>
              </a:spcAft>
              <a:defRPr/>
            </a:pPr>
            <a:r>
              <a:rPr lang="en-US" sz="1400" dirty="0">
                <a:solidFill>
                  <a:schemeClr val="tx2">
                    <a:lumMod val="75000"/>
                  </a:schemeClr>
                </a:solidFill>
                <a:effectLst>
                  <a:outerShdw blurRad="60007" dist="200025" dir="15000000" sy="30000" kx="-1800000" algn="bl" rotWithShape="0">
                    <a:srgbClr val="FFFF00"/>
                  </a:outerShdw>
                </a:effectLst>
                <a:latin typeface="Showcard Gothic" pitchFamily="82" charset="0"/>
              </a:rPr>
              <a:t>Triton Resource</a:t>
            </a:r>
          </a:p>
        </p:txBody>
      </p:sp>
      <p:pic>
        <p:nvPicPr>
          <p:cNvPr id="12296" name="Picture 3"/>
          <p:cNvPicPr>
            <a:picLocks noChangeAspect="1" noChangeArrowheads="1"/>
          </p:cNvPicPr>
          <p:nvPr/>
        </p:nvPicPr>
        <p:blipFill>
          <a:blip r:embed="rId3" cstate="print"/>
          <a:srcRect l="5618" t="29213" r="4494" b="23596"/>
          <a:stretch>
            <a:fillRect/>
          </a:stretch>
        </p:blipFill>
        <p:spPr bwMode="auto">
          <a:xfrm>
            <a:off x="1066800" y="5181600"/>
            <a:ext cx="1066800" cy="373063"/>
          </a:xfrm>
          <a:prstGeom prst="rect">
            <a:avLst/>
          </a:prstGeom>
          <a:noFill/>
          <a:ln w="9525">
            <a:noFill/>
            <a:miter lim="800000"/>
            <a:headEnd/>
            <a:tailEnd/>
          </a:ln>
        </p:spPr>
      </p:pic>
      <p:pic>
        <p:nvPicPr>
          <p:cNvPr id="12297" name="Picture 3"/>
          <p:cNvPicPr>
            <a:picLocks noChangeAspect="1" noChangeArrowheads="1"/>
          </p:cNvPicPr>
          <p:nvPr/>
        </p:nvPicPr>
        <p:blipFill>
          <a:blip r:embed="rId3" cstate="print"/>
          <a:srcRect l="5618" t="29213" r="4494" b="23596"/>
          <a:stretch>
            <a:fillRect/>
          </a:stretch>
        </p:blipFill>
        <p:spPr bwMode="auto">
          <a:xfrm>
            <a:off x="1066800" y="4800600"/>
            <a:ext cx="1066800" cy="373063"/>
          </a:xfrm>
          <a:prstGeom prst="rect">
            <a:avLst/>
          </a:prstGeom>
          <a:noFill/>
          <a:ln w="9525">
            <a:noFill/>
            <a:miter lim="800000"/>
            <a:headEnd/>
            <a:tailEnd/>
          </a:ln>
        </p:spPr>
      </p:pic>
      <p:pic>
        <p:nvPicPr>
          <p:cNvPr id="12298" name="Picture 3"/>
          <p:cNvPicPr>
            <a:picLocks noChangeAspect="1" noChangeArrowheads="1"/>
          </p:cNvPicPr>
          <p:nvPr/>
        </p:nvPicPr>
        <p:blipFill>
          <a:blip r:embed="rId3" cstate="print"/>
          <a:srcRect l="5618" t="29213" r="4494" b="23596"/>
          <a:stretch>
            <a:fillRect/>
          </a:stretch>
        </p:blipFill>
        <p:spPr bwMode="auto">
          <a:xfrm>
            <a:off x="1066800" y="4419600"/>
            <a:ext cx="1066800" cy="373063"/>
          </a:xfrm>
          <a:prstGeom prst="rect">
            <a:avLst/>
          </a:prstGeom>
          <a:noFill/>
          <a:ln w="9525">
            <a:noFill/>
            <a:miter lim="800000"/>
            <a:headEnd/>
            <a:tailEnd/>
          </a:ln>
        </p:spPr>
      </p:pic>
      <p:pic>
        <p:nvPicPr>
          <p:cNvPr id="12299" name="Picture 3"/>
          <p:cNvPicPr>
            <a:picLocks noChangeAspect="1" noChangeArrowheads="1"/>
          </p:cNvPicPr>
          <p:nvPr/>
        </p:nvPicPr>
        <p:blipFill>
          <a:blip r:embed="rId3" cstate="print"/>
          <a:srcRect l="5618" t="29213" r="4494" b="23596"/>
          <a:stretch>
            <a:fillRect/>
          </a:stretch>
        </p:blipFill>
        <p:spPr bwMode="auto">
          <a:xfrm>
            <a:off x="1066800" y="4038600"/>
            <a:ext cx="1066800" cy="373063"/>
          </a:xfrm>
          <a:prstGeom prst="rect">
            <a:avLst/>
          </a:prstGeom>
          <a:noFill/>
          <a:ln w="9525">
            <a:noFill/>
            <a:miter lim="800000"/>
            <a:headEnd/>
            <a:tailEnd/>
          </a:ln>
        </p:spPr>
      </p:pic>
      <p:pic>
        <p:nvPicPr>
          <p:cNvPr id="12300" name="Picture 3"/>
          <p:cNvPicPr>
            <a:picLocks noChangeAspect="1" noChangeArrowheads="1"/>
          </p:cNvPicPr>
          <p:nvPr/>
        </p:nvPicPr>
        <p:blipFill>
          <a:blip r:embed="rId3" cstate="print"/>
          <a:srcRect l="5618" t="29213" r="4494" b="23596"/>
          <a:stretch>
            <a:fillRect/>
          </a:stretch>
        </p:blipFill>
        <p:spPr bwMode="auto">
          <a:xfrm>
            <a:off x="2209800" y="5181600"/>
            <a:ext cx="1066800" cy="373063"/>
          </a:xfrm>
          <a:prstGeom prst="rect">
            <a:avLst/>
          </a:prstGeom>
          <a:noFill/>
          <a:ln w="9525">
            <a:noFill/>
            <a:miter lim="800000"/>
            <a:headEnd/>
            <a:tailEnd/>
          </a:ln>
        </p:spPr>
      </p:pic>
      <p:pic>
        <p:nvPicPr>
          <p:cNvPr id="12301" name="Picture 3"/>
          <p:cNvPicPr>
            <a:picLocks noChangeAspect="1" noChangeArrowheads="1"/>
          </p:cNvPicPr>
          <p:nvPr/>
        </p:nvPicPr>
        <p:blipFill>
          <a:blip r:embed="rId3" cstate="print"/>
          <a:srcRect l="5618" t="29213" r="4494" b="23596"/>
          <a:stretch>
            <a:fillRect/>
          </a:stretch>
        </p:blipFill>
        <p:spPr bwMode="auto">
          <a:xfrm>
            <a:off x="2209800" y="4800600"/>
            <a:ext cx="1066800" cy="373063"/>
          </a:xfrm>
          <a:prstGeom prst="rect">
            <a:avLst/>
          </a:prstGeom>
          <a:noFill/>
          <a:ln w="9525">
            <a:noFill/>
            <a:miter lim="800000"/>
            <a:headEnd/>
            <a:tailEnd/>
          </a:ln>
        </p:spPr>
      </p:pic>
      <p:pic>
        <p:nvPicPr>
          <p:cNvPr id="12302" name="Picture 3"/>
          <p:cNvPicPr>
            <a:picLocks noChangeAspect="1" noChangeArrowheads="1"/>
          </p:cNvPicPr>
          <p:nvPr/>
        </p:nvPicPr>
        <p:blipFill>
          <a:blip r:embed="rId3" cstate="print"/>
          <a:srcRect l="5618" t="29213" r="4494" b="23596"/>
          <a:stretch>
            <a:fillRect/>
          </a:stretch>
        </p:blipFill>
        <p:spPr bwMode="auto">
          <a:xfrm>
            <a:off x="2209800" y="4419600"/>
            <a:ext cx="1066800" cy="373063"/>
          </a:xfrm>
          <a:prstGeom prst="rect">
            <a:avLst/>
          </a:prstGeom>
          <a:noFill/>
          <a:ln w="9525">
            <a:noFill/>
            <a:miter lim="800000"/>
            <a:headEnd/>
            <a:tailEnd/>
          </a:ln>
        </p:spPr>
      </p:pic>
      <p:pic>
        <p:nvPicPr>
          <p:cNvPr id="12303" name="Picture 3"/>
          <p:cNvPicPr>
            <a:picLocks noChangeAspect="1" noChangeArrowheads="1"/>
          </p:cNvPicPr>
          <p:nvPr/>
        </p:nvPicPr>
        <p:blipFill>
          <a:blip r:embed="rId3" cstate="print"/>
          <a:srcRect l="5618" t="29213" r="4494" b="23596"/>
          <a:stretch>
            <a:fillRect/>
          </a:stretch>
        </p:blipFill>
        <p:spPr bwMode="auto">
          <a:xfrm>
            <a:off x="2209800" y="4038600"/>
            <a:ext cx="1066800" cy="373063"/>
          </a:xfrm>
          <a:prstGeom prst="rect">
            <a:avLst/>
          </a:prstGeom>
          <a:noFill/>
          <a:ln w="9525">
            <a:noFill/>
            <a:miter lim="800000"/>
            <a:headEnd/>
            <a:tailEnd/>
          </a:ln>
        </p:spPr>
      </p:pic>
      <p:pic>
        <p:nvPicPr>
          <p:cNvPr id="12304" name="Picture 3"/>
          <p:cNvPicPr>
            <a:picLocks noChangeAspect="1" noChangeArrowheads="1"/>
          </p:cNvPicPr>
          <p:nvPr/>
        </p:nvPicPr>
        <p:blipFill>
          <a:blip r:embed="rId3" cstate="print"/>
          <a:srcRect l="5618" t="29213" r="4494" b="23596"/>
          <a:stretch>
            <a:fillRect/>
          </a:stretch>
        </p:blipFill>
        <p:spPr bwMode="auto">
          <a:xfrm>
            <a:off x="5486400" y="5181600"/>
            <a:ext cx="1066800" cy="373063"/>
          </a:xfrm>
          <a:prstGeom prst="rect">
            <a:avLst/>
          </a:prstGeom>
          <a:noFill/>
          <a:ln w="9525">
            <a:noFill/>
            <a:miter lim="800000"/>
            <a:headEnd/>
            <a:tailEnd/>
          </a:ln>
        </p:spPr>
      </p:pic>
      <p:pic>
        <p:nvPicPr>
          <p:cNvPr id="12305" name="Picture 3"/>
          <p:cNvPicPr>
            <a:picLocks noChangeAspect="1" noChangeArrowheads="1"/>
          </p:cNvPicPr>
          <p:nvPr/>
        </p:nvPicPr>
        <p:blipFill>
          <a:blip r:embed="rId3" cstate="print"/>
          <a:srcRect l="5618" t="29213" r="4494" b="23596"/>
          <a:stretch>
            <a:fillRect/>
          </a:stretch>
        </p:blipFill>
        <p:spPr bwMode="auto">
          <a:xfrm>
            <a:off x="5486400" y="4800600"/>
            <a:ext cx="1066800" cy="373063"/>
          </a:xfrm>
          <a:prstGeom prst="rect">
            <a:avLst/>
          </a:prstGeom>
          <a:noFill/>
          <a:ln w="9525">
            <a:noFill/>
            <a:miter lim="800000"/>
            <a:headEnd/>
            <a:tailEnd/>
          </a:ln>
        </p:spPr>
      </p:pic>
      <p:pic>
        <p:nvPicPr>
          <p:cNvPr id="12306" name="Picture 3"/>
          <p:cNvPicPr>
            <a:picLocks noChangeAspect="1" noChangeArrowheads="1"/>
          </p:cNvPicPr>
          <p:nvPr/>
        </p:nvPicPr>
        <p:blipFill>
          <a:blip r:embed="rId3" cstate="print"/>
          <a:srcRect l="5618" t="29213" r="4494" b="23596"/>
          <a:stretch>
            <a:fillRect/>
          </a:stretch>
        </p:blipFill>
        <p:spPr bwMode="auto">
          <a:xfrm>
            <a:off x="5486400" y="4419600"/>
            <a:ext cx="1066800" cy="373063"/>
          </a:xfrm>
          <a:prstGeom prst="rect">
            <a:avLst/>
          </a:prstGeom>
          <a:noFill/>
          <a:ln w="9525">
            <a:noFill/>
            <a:miter lim="800000"/>
            <a:headEnd/>
            <a:tailEnd/>
          </a:ln>
        </p:spPr>
      </p:pic>
      <p:pic>
        <p:nvPicPr>
          <p:cNvPr id="12307" name="Picture 3"/>
          <p:cNvPicPr>
            <a:picLocks noChangeAspect="1" noChangeArrowheads="1"/>
          </p:cNvPicPr>
          <p:nvPr/>
        </p:nvPicPr>
        <p:blipFill>
          <a:blip r:embed="rId3" cstate="print"/>
          <a:srcRect l="5618" t="29213" r="4494" b="23596"/>
          <a:stretch>
            <a:fillRect/>
          </a:stretch>
        </p:blipFill>
        <p:spPr bwMode="auto">
          <a:xfrm>
            <a:off x="5486400" y="4038600"/>
            <a:ext cx="1066800" cy="373063"/>
          </a:xfrm>
          <a:prstGeom prst="rect">
            <a:avLst/>
          </a:prstGeom>
          <a:noFill/>
          <a:ln w="9525">
            <a:noFill/>
            <a:miter lim="800000"/>
            <a:headEnd/>
            <a:tailEnd/>
          </a:ln>
        </p:spPr>
      </p:pic>
      <p:grpSp>
        <p:nvGrpSpPr>
          <p:cNvPr id="2" name="Group 39"/>
          <p:cNvGrpSpPr>
            <a:grpSpLocks/>
          </p:cNvGrpSpPr>
          <p:nvPr/>
        </p:nvGrpSpPr>
        <p:grpSpPr bwMode="auto">
          <a:xfrm>
            <a:off x="1981200" y="2819400"/>
            <a:ext cx="944563" cy="549275"/>
            <a:chOff x="1188720" y="2438400"/>
            <a:chExt cx="1862328" cy="1005840"/>
          </a:xfrm>
        </p:grpSpPr>
        <p:sp>
          <p:nvSpPr>
            <p:cNvPr id="28" name="Cube 27"/>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501" name="Picture 4"/>
            <p:cNvPicPr>
              <a:picLocks noChangeAspect="1" noChangeArrowheads="1"/>
            </p:cNvPicPr>
            <p:nvPr/>
          </p:nvPicPr>
          <p:blipFill>
            <a:blip r:embed="rId4"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12502" name="Picture 5"/>
            <p:cNvPicPr>
              <a:picLocks noChangeAspect="1" noChangeArrowheads="1"/>
            </p:cNvPicPr>
            <p:nvPr/>
          </p:nvPicPr>
          <p:blipFill>
            <a:blip r:embed="rId5"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12503" name="Picture 4"/>
            <p:cNvPicPr>
              <a:picLocks noChangeAspect="1" noChangeArrowheads="1"/>
            </p:cNvPicPr>
            <p:nvPr/>
          </p:nvPicPr>
          <p:blipFill>
            <a:blip r:embed="rId4"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12504" name="Picture 4"/>
            <p:cNvPicPr>
              <a:picLocks noChangeAspect="1" noChangeArrowheads="1"/>
            </p:cNvPicPr>
            <p:nvPr/>
          </p:nvPicPr>
          <p:blipFill>
            <a:blip r:embed="rId4"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12505" name="Picture 4"/>
            <p:cNvPicPr>
              <a:picLocks noChangeAspect="1" noChangeArrowheads="1"/>
            </p:cNvPicPr>
            <p:nvPr/>
          </p:nvPicPr>
          <p:blipFill>
            <a:blip r:embed="rId4"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12506" name="Picture 4"/>
            <p:cNvPicPr>
              <a:picLocks noChangeAspect="1" noChangeArrowheads="1"/>
            </p:cNvPicPr>
            <p:nvPr/>
          </p:nvPicPr>
          <p:blipFill>
            <a:blip r:embed="rId4"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12507" name="Picture 4"/>
            <p:cNvPicPr>
              <a:picLocks noChangeAspect="1" noChangeArrowheads="1"/>
            </p:cNvPicPr>
            <p:nvPr/>
          </p:nvPicPr>
          <p:blipFill>
            <a:blip r:embed="rId4"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12508" name="Picture 4"/>
            <p:cNvPicPr>
              <a:picLocks noChangeAspect="1" noChangeArrowheads="1"/>
            </p:cNvPicPr>
            <p:nvPr/>
          </p:nvPicPr>
          <p:blipFill>
            <a:blip r:embed="rId4"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12509" name="Picture 4"/>
            <p:cNvPicPr>
              <a:picLocks noChangeAspect="1" noChangeArrowheads="1"/>
            </p:cNvPicPr>
            <p:nvPr/>
          </p:nvPicPr>
          <p:blipFill>
            <a:blip r:embed="rId4"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12510" name="Picture 4"/>
            <p:cNvPicPr>
              <a:picLocks noChangeAspect="1" noChangeArrowheads="1"/>
            </p:cNvPicPr>
            <p:nvPr/>
          </p:nvPicPr>
          <p:blipFill>
            <a:blip r:embed="rId4"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12511" name="Picture 4"/>
            <p:cNvPicPr>
              <a:picLocks noChangeAspect="1" noChangeArrowheads="1"/>
            </p:cNvPicPr>
            <p:nvPr/>
          </p:nvPicPr>
          <p:blipFill>
            <a:blip r:embed="rId4"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12512" name="Picture 4"/>
            <p:cNvPicPr>
              <a:picLocks noChangeAspect="1" noChangeArrowheads="1"/>
            </p:cNvPicPr>
            <p:nvPr/>
          </p:nvPicPr>
          <p:blipFill>
            <a:blip r:embed="rId4"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12513" name="Picture 4"/>
            <p:cNvPicPr>
              <a:picLocks noChangeAspect="1" noChangeArrowheads="1"/>
            </p:cNvPicPr>
            <p:nvPr/>
          </p:nvPicPr>
          <p:blipFill>
            <a:blip r:embed="rId4"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3" name="Group 40"/>
          <p:cNvGrpSpPr>
            <a:grpSpLocks/>
          </p:cNvGrpSpPr>
          <p:nvPr/>
        </p:nvGrpSpPr>
        <p:grpSpPr bwMode="auto">
          <a:xfrm>
            <a:off x="1981200" y="2362200"/>
            <a:ext cx="944563" cy="549275"/>
            <a:chOff x="1188720" y="2438400"/>
            <a:chExt cx="1862328" cy="1005840"/>
          </a:xfrm>
        </p:grpSpPr>
        <p:sp>
          <p:nvSpPr>
            <p:cNvPr id="42" name="Cube 41"/>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485" name="Picture 4"/>
            <p:cNvPicPr>
              <a:picLocks noChangeAspect="1" noChangeArrowheads="1"/>
            </p:cNvPicPr>
            <p:nvPr/>
          </p:nvPicPr>
          <p:blipFill>
            <a:blip r:embed="rId4"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12486" name="Picture 5"/>
            <p:cNvPicPr>
              <a:picLocks noChangeAspect="1" noChangeArrowheads="1"/>
            </p:cNvPicPr>
            <p:nvPr/>
          </p:nvPicPr>
          <p:blipFill>
            <a:blip r:embed="rId5"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12487" name="Picture 4"/>
            <p:cNvPicPr>
              <a:picLocks noChangeAspect="1" noChangeArrowheads="1"/>
            </p:cNvPicPr>
            <p:nvPr/>
          </p:nvPicPr>
          <p:blipFill>
            <a:blip r:embed="rId4"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12488" name="Picture 4"/>
            <p:cNvPicPr>
              <a:picLocks noChangeAspect="1" noChangeArrowheads="1"/>
            </p:cNvPicPr>
            <p:nvPr/>
          </p:nvPicPr>
          <p:blipFill>
            <a:blip r:embed="rId4"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12489" name="Picture 4"/>
            <p:cNvPicPr>
              <a:picLocks noChangeAspect="1" noChangeArrowheads="1"/>
            </p:cNvPicPr>
            <p:nvPr/>
          </p:nvPicPr>
          <p:blipFill>
            <a:blip r:embed="rId4"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12490" name="Picture 4"/>
            <p:cNvPicPr>
              <a:picLocks noChangeAspect="1" noChangeArrowheads="1"/>
            </p:cNvPicPr>
            <p:nvPr/>
          </p:nvPicPr>
          <p:blipFill>
            <a:blip r:embed="rId4"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12491" name="Picture 4"/>
            <p:cNvPicPr>
              <a:picLocks noChangeAspect="1" noChangeArrowheads="1"/>
            </p:cNvPicPr>
            <p:nvPr/>
          </p:nvPicPr>
          <p:blipFill>
            <a:blip r:embed="rId4"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12492" name="Picture 4"/>
            <p:cNvPicPr>
              <a:picLocks noChangeAspect="1" noChangeArrowheads="1"/>
            </p:cNvPicPr>
            <p:nvPr/>
          </p:nvPicPr>
          <p:blipFill>
            <a:blip r:embed="rId4"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12493" name="Picture 4"/>
            <p:cNvPicPr>
              <a:picLocks noChangeAspect="1" noChangeArrowheads="1"/>
            </p:cNvPicPr>
            <p:nvPr/>
          </p:nvPicPr>
          <p:blipFill>
            <a:blip r:embed="rId4"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12494" name="Picture 4"/>
            <p:cNvPicPr>
              <a:picLocks noChangeAspect="1" noChangeArrowheads="1"/>
            </p:cNvPicPr>
            <p:nvPr/>
          </p:nvPicPr>
          <p:blipFill>
            <a:blip r:embed="rId4"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12495" name="Picture 4"/>
            <p:cNvPicPr>
              <a:picLocks noChangeAspect="1" noChangeArrowheads="1"/>
            </p:cNvPicPr>
            <p:nvPr/>
          </p:nvPicPr>
          <p:blipFill>
            <a:blip r:embed="rId4"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12496" name="Picture 4"/>
            <p:cNvPicPr>
              <a:picLocks noChangeAspect="1" noChangeArrowheads="1"/>
            </p:cNvPicPr>
            <p:nvPr/>
          </p:nvPicPr>
          <p:blipFill>
            <a:blip r:embed="rId4"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12497" name="Picture 4"/>
            <p:cNvPicPr>
              <a:picLocks noChangeAspect="1" noChangeArrowheads="1"/>
            </p:cNvPicPr>
            <p:nvPr/>
          </p:nvPicPr>
          <p:blipFill>
            <a:blip r:embed="rId4"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4" name="Group 55"/>
          <p:cNvGrpSpPr>
            <a:grpSpLocks/>
          </p:cNvGrpSpPr>
          <p:nvPr/>
        </p:nvGrpSpPr>
        <p:grpSpPr bwMode="auto">
          <a:xfrm>
            <a:off x="1981200" y="1905000"/>
            <a:ext cx="944563" cy="549275"/>
            <a:chOff x="1188720" y="2438400"/>
            <a:chExt cx="1862328" cy="1005840"/>
          </a:xfrm>
        </p:grpSpPr>
        <p:sp>
          <p:nvSpPr>
            <p:cNvPr id="57" name="Cube 56"/>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469" name="Picture 4"/>
            <p:cNvPicPr>
              <a:picLocks noChangeAspect="1" noChangeArrowheads="1"/>
            </p:cNvPicPr>
            <p:nvPr/>
          </p:nvPicPr>
          <p:blipFill>
            <a:blip r:embed="rId4"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12470" name="Picture 5"/>
            <p:cNvPicPr>
              <a:picLocks noChangeAspect="1" noChangeArrowheads="1"/>
            </p:cNvPicPr>
            <p:nvPr/>
          </p:nvPicPr>
          <p:blipFill>
            <a:blip r:embed="rId5"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12471" name="Picture 4"/>
            <p:cNvPicPr>
              <a:picLocks noChangeAspect="1" noChangeArrowheads="1"/>
            </p:cNvPicPr>
            <p:nvPr/>
          </p:nvPicPr>
          <p:blipFill>
            <a:blip r:embed="rId4"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12472" name="Picture 4"/>
            <p:cNvPicPr>
              <a:picLocks noChangeAspect="1" noChangeArrowheads="1"/>
            </p:cNvPicPr>
            <p:nvPr/>
          </p:nvPicPr>
          <p:blipFill>
            <a:blip r:embed="rId4"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12473" name="Picture 4"/>
            <p:cNvPicPr>
              <a:picLocks noChangeAspect="1" noChangeArrowheads="1"/>
            </p:cNvPicPr>
            <p:nvPr/>
          </p:nvPicPr>
          <p:blipFill>
            <a:blip r:embed="rId4"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12474" name="Picture 4"/>
            <p:cNvPicPr>
              <a:picLocks noChangeAspect="1" noChangeArrowheads="1"/>
            </p:cNvPicPr>
            <p:nvPr/>
          </p:nvPicPr>
          <p:blipFill>
            <a:blip r:embed="rId4"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12475" name="Picture 4"/>
            <p:cNvPicPr>
              <a:picLocks noChangeAspect="1" noChangeArrowheads="1"/>
            </p:cNvPicPr>
            <p:nvPr/>
          </p:nvPicPr>
          <p:blipFill>
            <a:blip r:embed="rId4"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12476" name="Picture 4"/>
            <p:cNvPicPr>
              <a:picLocks noChangeAspect="1" noChangeArrowheads="1"/>
            </p:cNvPicPr>
            <p:nvPr/>
          </p:nvPicPr>
          <p:blipFill>
            <a:blip r:embed="rId4"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12477" name="Picture 4"/>
            <p:cNvPicPr>
              <a:picLocks noChangeAspect="1" noChangeArrowheads="1"/>
            </p:cNvPicPr>
            <p:nvPr/>
          </p:nvPicPr>
          <p:blipFill>
            <a:blip r:embed="rId4"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12478" name="Picture 4"/>
            <p:cNvPicPr>
              <a:picLocks noChangeAspect="1" noChangeArrowheads="1"/>
            </p:cNvPicPr>
            <p:nvPr/>
          </p:nvPicPr>
          <p:blipFill>
            <a:blip r:embed="rId4"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12479" name="Picture 4"/>
            <p:cNvPicPr>
              <a:picLocks noChangeAspect="1" noChangeArrowheads="1"/>
            </p:cNvPicPr>
            <p:nvPr/>
          </p:nvPicPr>
          <p:blipFill>
            <a:blip r:embed="rId4"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12480" name="Picture 4"/>
            <p:cNvPicPr>
              <a:picLocks noChangeAspect="1" noChangeArrowheads="1"/>
            </p:cNvPicPr>
            <p:nvPr/>
          </p:nvPicPr>
          <p:blipFill>
            <a:blip r:embed="rId4"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12481" name="Picture 4"/>
            <p:cNvPicPr>
              <a:picLocks noChangeAspect="1" noChangeArrowheads="1"/>
            </p:cNvPicPr>
            <p:nvPr/>
          </p:nvPicPr>
          <p:blipFill>
            <a:blip r:embed="rId4"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6" name="Group 70"/>
          <p:cNvGrpSpPr>
            <a:grpSpLocks/>
          </p:cNvGrpSpPr>
          <p:nvPr/>
        </p:nvGrpSpPr>
        <p:grpSpPr bwMode="auto">
          <a:xfrm>
            <a:off x="3017838" y="2819400"/>
            <a:ext cx="944562" cy="549275"/>
            <a:chOff x="1188720" y="2438400"/>
            <a:chExt cx="1862328" cy="1005840"/>
          </a:xfrm>
        </p:grpSpPr>
        <p:sp>
          <p:nvSpPr>
            <p:cNvPr id="72" name="Cube 71"/>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453" name="Picture 4"/>
            <p:cNvPicPr>
              <a:picLocks noChangeAspect="1" noChangeArrowheads="1"/>
            </p:cNvPicPr>
            <p:nvPr/>
          </p:nvPicPr>
          <p:blipFill>
            <a:blip r:embed="rId4"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12454" name="Picture 5"/>
            <p:cNvPicPr>
              <a:picLocks noChangeAspect="1" noChangeArrowheads="1"/>
            </p:cNvPicPr>
            <p:nvPr/>
          </p:nvPicPr>
          <p:blipFill>
            <a:blip r:embed="rId5"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12455" name="Picture 4"/>
            <p:cNvPicPr>
              <a:picLocks noChangeAspect="1" noChangeArrowheads="1"/>
            </p:cNvPicPr>
            <p:nvPr/>
          </p:nvPicPr>
          <p:blipFill>
            <a:blip r:embed="rId4"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12456" name="Picture 4"/>
            <p:cNvPicPr>
              <a:picLocks noChangeAspect="1" noChangeArrowheads="1"/>
            </p:cNvPicPr>
            <p:nvPr/>
          </p:nvPicPr>
          <p:blipFill>
            <a:blip r:embed="rId4"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12457" name="Picture 4"/>
            <p:cNvPicPr>
              <a:picLocks noChangeAspect="1" noChangeArrowheads="1"/>
            </p:cNvPicPr>
            <p:nvPr/>
          </p:nvPicPr>
          <p:blipFill>
            <a:blip r:embed="rId4"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12458" name="Picture 4"/>
            <p:cNvPicPr>
              <a:picLocks noChangeAspect="1" noChangeArrowheads="1"/>
            </p:cNvPicPr>
            <p:nvPr/>
          </p:nvPicPr>
          <p:blipFill>
            <a:blip r:embed="rId4"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12459" name="Picture 4"/>
            <p:cNvPicPr>
              <a:picLocks noChangeAspect="1" noChangeArrowheads="1"/>
            </p:cNvPicPr>
            <p:nvPr/>
          </p:nvPicPr>
          <p:blipFill>
            <a:blip r:embed="rId4"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12460" name="Picture 4"/>
            <p:cNvPicPr>
              <a:picLocks noChangeAspect="1" noChangeArrowheads="1"/>
            </p:cNvPicPr>
            <p:nvPr/>
          </p:nvPicPr>
          <p:blipFill>
            <a:blip r:embed="rId4"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12461" name="Picture 4"/>
            <p:cNvPicPr>
              <a:picLocks noChangeAspect="1" noChangeArrowheads="1"/>
            </p:cNvPicPr>
            <p:nvPr/>
          </p:nvPicPr>
          <p:blipFill>
            <a:blip r:embed="rId4"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12462" name="Picture 4"/>
            <p:cNvPicPr>
              <a:picLocks noChangeAspect="1" noChangeArrowheads="1"/>
            </p:cNvPicPr>
            <p:nvPr/>
          </p:nvPicPr>
          <p:blipFill>
            <a:blip r:embed="rId4"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12463" name="Picture 4"/>
            <p:cNvPicPr>
              <a:picLocks noChangeAspect="1" noChangeArrowheads="1"/>
            </p:cNvPicPr>
            <p:nvPr/>
          </p:nvPicPr>
          <p:blipFill>
            <a:blip r:embed="rId4"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12464" name="Picture 4"/>
            <p:cNvPicPr>
              <a:picLocks noChangeAspect="1" noChangeArrowheads="1"/>
            </p:cNvPicPr>
            <p:nvPr/>
          </p:nvPicPr>
          <p:blipFill>
            <a:blip r:embed="rId4"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12465" name="Picture 4"/>
            <p:cNvPicPr>
              <a:picLocks noChangeAspect="1" noChangeArrowheads="1"/>
            </p:cNvPicPr>
            <p:nvPr/>
          </p:nvPicPr>
          <p:blipFill>
            <a:blip r:embed="rId4"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7" name="Group 85"/>
          <p:cNvGrpSpPr>
            <a:grpSpLocks/>
          </p:cNvGrpSpPr>
          <p:nvPr/>
        </p:nvGrpSpPr>
        <p:grpSpPr bwMode="auto">
          <a:xfrm>
            <a:off x="3017838" y="2362200"/>
            <a:ext cx="944562" cy="549275"/>
            <a:chOff x="1188720" y="2438400"/>
            <a:chExt cx="1862328" cy="1005840"/>
          </a:xfrm>
        </p:grpSpPr>
        <p:sp>
          <p:nvSpPr>
            <p:cNvPr id="87" name="Cube 86"/>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437" name="Picture 4"/>
            <p:cNvPicPr>
              <a:picLocks noChangeAspect="1" noChangeArrowheads="1"/>
            </p:cNvPicPr>
            <p:nvPr/>
          </p:nvPicPr>
          <p:blipFill>
            <a:blip r:embed="rId4"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12438" name="Picture 5"/>
            <p:cNvPicPr>
              <a:picLocks noChangeAspect="1" noChangeArrowheads="1"/>
            </p:cNvPicPr>
            <p:nvPr/>
          </p:nvPicPr>
          <p:blipFill>
            <a:blip r:embed="rId5"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12439" name="Picture 4"/>
            <p:cNvPicPr>
              <a:picLocks noChangeAspect="1" noChangeArrowheads="1"/>
            </p:cNvPicPr>
            <p:nvPr/>
          </p:nvPicPr>
          <p:blipFill>
            <a:blip r:embed="rId4"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12440" name="Picture 4"/>
            <p:cNvPicPr>
              <a:picLocks noChangeAspect="1" noChangeArrowheads="1"/>
            </p:cNvPicPr>
            <p:nvPr/>
          </p:nvPicPr>
          <p:blipFill>
            <a:blip r:embed="rId4"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12441" name="Picture 4"/>
            <p:cNvPicPr>
              <a:picLocks noChangeAspect="1" noChangeArrowheads="1"/>
            </p:cNvPicPr>
            <p:nvPr/>
          </p:nvPicPr>
          <p:blipFill>
            <a:blip r:embed="rId4"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12442" name="Picture 4"/>
            <p:cNvPicPr>
              <a:picLocks noChangeAspect="1" noChangeArrowheads="1"/>
            </p:cNvPicPr>
            <p:nvPr/>
          </p:nvPicPr>
          <p:blipFill>
            <a:blip r:embed="rId4"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12443" name="Picture 4"/>
            <p:cNvPicPr>
              <a:picLocks noChangeAspect="1" noChangeArrowheads="1"/>
            </p:cNvPicPr>
            <p:nvPr/>
          </p:nvPicPr>
          <p:blipFill>
            <a:blip r:embed="rId4"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12444" name="Picture 4"/>
            <p:cNvPicPr>
              <a:picLocks noChangeAspect="1" noChangeArrowheads="1"/>
            </p:cNvPicPr>
            <p:nvPr/>
          </p:nvPicPr>
          <p:blipFill>
            <a:blip r:embed="rId4"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12445" name="Picture 4"/>
            <p:cNvPicPr>
              <a:picLocks noChangeAspect="1" noChangeArrowheads="1"/>
            </p:cNvPicPr>
            <p:nvPr/>
          </p:nvPicPr>
          <p:blipFill>
            <a:blip r:embed="rId4"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12446" name="Picture 4"/>
            <p:cNvPicPr>
              <a:picLocks noChangeAspect="1" noChangeArrowheads="1"/>
            </p:cNvPicPr>
            <p:nvPr/>
          </p:nvPicPr>
          <p:blipFill>
            <a:blip r:embed="rId4"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12447" name="Picture 4"/>
            <p:cNvPicPr>
              <a:picLocks noChangeAspect="1" noChangeArrowheads="1"/>
            </p:cNvPicPr>
            <p:nvPr/>
          </p:nvPicPr>
          <p:blipFill>
            <a:blip r:embed="rId4"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12448" name="Picture 4"/>
            <p:cNvPicPr>
              <a:picLocks noChangeAspect="1" noChangeArrowheads="1"/>
            </p:cNvPicPr>
            <p:nvPr/>
          </p:nvPicPr>
          <p:blipFill>
            <a:blip r:embed="rId4"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12449" name="Picture 4"/>
            <p:cNvPicPr>
              <a:picLocks noChangeAspect="1" noChangeArrowheads="1"/>
            </p:cNvPicPr>
            <p:nvPr/>
          </p:nvPicPr>
          <p:blipFill>
            <a:blip r:embed="rId4"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grpSp>
        <p:nvGrpSpPr>
          <p:cNvPr id="8" name="Group 100"/>
          <p:cNvGrpSpPr>
            <a:grpSpLocks/>
          </p:cNvGrpSpPr>
          <p:nvPr/>
        </p:nvGrpSpPr>
        <p:grpSpPr bwMode="auto">
          <a:xfrm>
            <a:off x="3017838" y="1905000"/>
            <a:ext cx="944562" cy="549275"/>
            <a:chOff x="1188720" y="2438400"/>
            <a:chExt cx="1862328" cy="1005840"/>
          </a:xfrm>
        </p:grpSpPr>
        <p:sp>
          <p:nvSpPr>
            <p:cNvPr id="102" name="Cube 101"/>
            <p:cNvSpPr/>
            <p:nvPr/>
          </p:nvSpPr>
          <p:spPr>
            <a:xfrm flipH="1">
              <a:off x="1188720" y="2438400"/>
              <a:ext cx="1828800" cy="1005840"/>
            </a:xfrm>
            <a:prstGeom prst="cube">
              <a:avLst>
                <a:gd name="adj" fmla="val 53240"/>
              </a:avLst>
            </a:prstGeom>
            <a:solidFill>
              <a:schemeClr val="bg1">
                <a:lumMod val="85000"/>
              </a:schemeClr>
            </a:solidFill>
            <a:ln>
              <a:solidFill>
                <a:schemeClr val="tx1"/>
              </a:solidFill>
            </a:ln>
            <a:scene3d>
              <a:camera prst="orthographicFront"/>
              <a:lightRig rig="threePt" dir="t"/>
            </a:scene3d>
            <a:sp3d prstMaterial="soft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2421" name="Picture 4"/>
            <p:cNvPicPr>
              <a:picLocks noChangeAspect="1" noChangeArrowheads="1"/>
            </p:cNvPicPr>
            <p:nvPr/>
          </p:nvPicPr>
          <p:blipFill>
            <a:blip r:embed="rId4" cstate="print"/>
            <a:srcRect l="11644" t="39091" r="11644" b="39091"/>
            <a:stretch>
              <a:fillRect/>
            </a:stretch>
          </p:blipFill>
          <p:spPr bwMode="auto">
            <a:xfrm>
              <a:off x="1905000" y="2438400"/>
              <a:ext cx="548640" cy="117567"/>
            </a:xfrm>
            <a:prstGeom prst="rect">
              <a:avLst/>
            </a:prstGeom>
            <a:noFill/>
            <a:ln w="9525">
              <a:noFill/>
              <a:miter lim="800000"/>
              <a:headEnd/>
              <a:tailEnd/>
            </a:ln>
          </p:spPr>
        </p:pic>
        <p:pic>
          <p:nvPicPr>
            <p:cNvPr id="12422" name="Picture 5"/>
            <p:cNvPicPr>
              <a:picLocks noChangeAspect="1" noChangeArrowheads="1"/>
            </p:cNvPicPr>
            <p:nvPr/>
          </p:nvPicPr>
          <p:blipFill>
            <a:blip r:embed="rId6" cstate="print"/>
            <a:srcRect l="2000" t="30000" r="3333" b="20000"/>
            <a:stretch>
              <a:fillRect/>
            </a:stretch>
          </p:blipFill>
          <p:spPr bwMode="auto">
            <a:xfrm>
              <a:off x="1752600" y="2971800"/>
              <a:ext cx="1298448" cy="457200"/>
            </a:xfrm>
            <a:prstGeom prst="rect">
              <a:avLst/>
            </a:prstGeom>
            <a:noFill/>
            <a:ln w="9525">
              <a:noFill/>
              <a:miter lim="800000"/>
              <a:headEnd/>
              <a:tailEnd/>
            </a:ln>
          </p:spPr>
        </p:pic>
        <p:pic>
          <p:nvPicPr>
            <p:cNvPr id="12423" name="Picture 4"/>
            <p:cNvPicPr>
              <a:picLocks noChangeAspect="1" noChangeArrowheads="1"/>
            </p:cNvPicPr>
            <p:nvPr/>
          </p:nvPicPr>
          <p:blipFill>
            <a:blip r:embed="rId4" cstate="print"/>
            <a:srcRect l="11644" t="39091" r="11644" b="39091"/>
            <a:stretch>
              <a:fillRect/>
            </a:stretch>
          </p:blipFill>
          <p:spPr bwMode="auto">
            <a:xfrm>
              <a:off x="1981200" y="2514600"/>
              <a:ext cx="548640" cy="117567"/>
            </a:xfrm>
            <a:prstGeom prst="rect">
              <a:avLst/>
            </a:prstGeom>
            <a:noFill/>
            <a:ln w="9525">
              <a:noFill/>
              <a:miter lim="800000"/>
              <a:headEnd/>
              <a:tailEnd/>
            </a:ln>
          </p:spPr>
        </p:pic>
        <p:pic>
          <p:nvPicPr>
            <p:cNvPr id="12424" name="Picture 4"/>
            <p:cNvPicPr>
              <a:picLocks noChangeAspect="1" noChangeArrowheads="1"/>
            </p:cNvPicPr>
            <p:nvPr/>
          </p:nvPicPr>
          <p:blipFill>
            <a:blip r:embed="rId4" cstate="print"/>
            <a:srcRect l="11644" t="39091" r="11644" b="39091"/>
            <a:stretch>
              <a:fillRect/>
            </a:stretch>
          </p:blipFill>
          <p:spPr bwMode="auto">
            <a:xfrm>
              <a:off x="2057400" y="2590800"/>
              <a:ext cx="548640" cy="117567"/>
            </a:xfrm>
            <a:prstGeom prst="rect">
              <a:avLst/>
            </a:prstGeom>
            <a:noFill/>
            <a:ln w="9525">
              <a:noFill/>
              <a:miter lim="800000"/>
              <a:headEnd/>
              <a:tailEnd/>
            </a:ln>
          </p:spPr>
        </p:pic>
        <p:pic>
          <p:nvPicPr>
            <p:cNvPr id="12425" name="Picture 4"/>
            <p:cNvPicPr>
              <a:picLocks noChangeAspect="1" noChangeArrowheads="1"/>
            </p:cNvPicPr>
            <p:nvPr/>
          </p:nvPicPr>
          <p:blipFill>
            <a:blip r:embed="rId4" cstate="print"/>
            <a:srcRect l="11644" t="39091" r="11644" b="39091"/>
            <a:stretch>
              <a:fillRect/>
            </a:stretch>
          </p:blipFill>
          <p:spPr bwMode="auto">
            <a:xfrm>
              <a:off x="2133600" y="2667000"/>
              <a:ext cx="548640" cy="117567"/>
            </a:xfrm>
            <a:prstGeom prst="rect">
              <a:avLst/>
            </a:prstGeom>
            <a:noFill/>
            <a:ln w="9525">
              <a:noFill/>
              <a:miter lim="800000"/>
              <a:headEnd/>
              <a:tailEnd/>
            </a:ln>
          </p:spPr>
        </p:pic>
        <p:pic>
          <p:nvPicPr>
            <p:cNvPr id="12426" name="Picture 4"/>
            <p:cNvPicPr>
              <a:picLocks noChangeAspect="1" noChangeArrowheads="1"/>
            </p:cNvPicPr>
            <p:nvPr/>
          </p:nvPicPr>
          <p:blipFill>
            <a:blip r:embed="rId4" cstate="print"/>
            <a:srcRect l="11644" t="39091" r="11644" b="39091"/>
            <a:stretch>
              <a:fillRect/>
            </a:stretch>
          </p:blipFill>
          <p:spPr bwMode="auto">
            <a:xfrm>
              <a:off x="2209800" y="2743200"/>
              <a:ext cx="548640" cy="117567"/>
            </a:xfrm>
            <a:prstGeom prst="rect">
              <a:avLst/>
            </a:prstGeom>
            <a:noFill/>
            <a:ln w="9525">
              <a:noFill/>
              <a:miter lim="800000"/>
              <a:headEnd/>
              <a:tailEnd/>
            </a:ln>
          </p:spPr>
        </p:pic>
        <p:pic>
          <p:nvPicPr>
            <p:cNvPr id="12427" name="Picture 4"/>
            <p:cNvPicPr>
              <a:picLocks noChangeAspect="1" noChangeArrowheads="1"/>
            </p:cNvPicPr>
            <p:nvPr/>
          </p:nvPicPr>
          <p:blipFill>
            <a:blip r:embed="rId4" cstate="print"/>
            <a:srcRect l="11644" t="39091" r="11644" b="39091"/>
            <a:stretch>
              <a:fillRect/>
            </a:stretch>
          </p:blipFill>
          <p:spPr bwMode="auto">
            <a:xfrm>
              <a:off x="2286000" y="2819400"/>
              <a:ext cx="548640" cy="117567"/>
            </a:xfrm>
            <a:prstGeom prst="rect">
              <a:avLst/>
            </a:prstGeom>
            <a:noFill/>
            <a:ln w="9525">
              <a:noFill/>
              <a:miter lim="800000"/>
              <a:headEnd/>
              <a:tailEnd/>
            </a:ln>
          </p:spPr>
        </p:pic>
        <p:pic>
          <p:nvPicPr>
            <p:cNvPr id="12428" name="Picture 4"/>
            <p:cNvPicPr>
              <a:picLocks noChangeAspect="1" noChangeArrowheads="1"/>
            </p:cNvPicPr>
            <p:nvPr/>
          </p:nvPicPr>
          <p:blipFill>
            <a:blip r:embed="rId4" cstate="print"/>
            <a:srcRect l="11644" t="39091" r="11644" b="39091"/>
            <a:stretch>
              <a:fillRect/>
            </a:stretch>
          </p:blipFill>
          <p:spPr bwMode="auto">
            <a:xfrm>
              <a:off x="1295400" y="2438400"/>
              <a:ext cx="548640" cy="117567"/>
            </a:xfrm>
            <a:prstGeom prst="rect">
              <a:avLst/>
            </a:prstGeom>
            <a:noFill/>
            <a:ln w="9525">
              <a:noFill/>
              <a:miter lim="800000"/>
              <a:headEnd/>
              <a:tailEnd/>
            </a:ln>
          </p:spPr>
        </p:pic>
        <p:pic>
          <p:nvPicPr>
            <p:cNvPr id="12429" name="Picture 4"/>
            <p:cNvPicPr>
              <a:picLocks noChangeAspect="1" noChangeArrowheads="1"/>
            </p:cNvPicPr>
            <p:nvPr/>
          </p:nvPicPr>
          <p:blipFill>
            <a:blip r:embed="rId4" cstate="print"/>
            <a:srcRect l="11644" t="39091" r="11644" b="39091"/>
            <a:stretch>
              <a:fillRect/>
            </a:stretch>
          </p:blipFill>
          <p:spPr bwMode="auto">
            <a:xfrm>
              <a:off x="1371600" y="2514600"/>
              <a:ext cx="548640" cy="117567"/>
            </a:xfrm>
            <a:prstGeom prst="rect">
              <a:avLst/>
            </a:prstGeom>
            <a:noFill/>
            <a:ln w="9525">
              <a:noFill/>
              <a:miter lim="800000"/>
              <a:headEnd/>
              <a:tailEnd/>
            </a:ln>
          </p:spPr>
        </p:pic>
        <p:pic>
          <p:nvPicPr>
            <p:cNvPr id="12430" name="Picture 4"/>
            <p:cNvPicPr>
              <a:picLocks noChangeAspect="1" noChangeArrowheads="1"/>
            </p:cNvPicPr>
            <p:nvPr/>
          </p:nvPicPr>
          <p:blipFill>
            <a:blip r:embed="rId4" cstate="print"/>
            <a:srcRect l="11644" t="39091" r="11644" b="39091"/>
            <a:stretch>
              <a:fillRect/>
            </a:stretch>
          </p:blipFill>
          <p:spPr bwMode="auto">
            <a:xfrm>
              <a:off x="1447800" y="2590800"/>
              <a:ext cx="548640" cy="117567"/>
            </a:xfrm>
            <a:prstGeom prst="rect">
              <a:avLst/>
            </a:prstGeom>
            <a:noFill/>
            <a:ln w="9525">
              <a:noFill/>
              <a:miter lim="800000"/>
              <a:headEnd/>
              <a:tailEnd/>
            </a:ln>
          </p:spPr>
        </p:pic>
        <p:pic>
          <p:nvPicPr>
            <p:cNvPr id="12431" name="Picture 4"/>
            <p:cNvPicPr>
              <a:picLocks noChangeAspect="1" noChangeArrowheads="1"/>
            </p:cNvPicPr>
            <p:nvPr/>
          </p:nvPicPr>
          <p:blipFill>
            <a:blip r:embed="rId4" cstate="print"/>
            <a:srcRect l="11644" t="39091" r="11644" b="39091"/>
            <a:stretch>
              <a:fillRect/>
            </a:stretch>
          </p:blipFill>
          <p:spPr bwMode="auto">
            <a:xfrm>
              <a:off x="1524000" y="2667000"/>
              <a:ext cx="548640" cy="117567"/>
            </a:xfrm>
            <a:prstGeom prst="rect">
              <a:avLst/>
            </a:prstGeom>
            <a:noFill/>
            <a:ln w="9525">
              <a:noFill/>
              <a:miter lim="800000"/>
              <a:headEnd/>
              <a:tailEnd/>
            </a:ln>
          </p:spPr>
        </p:pic>
        <p:pic>
          <p:nvPicPr>
            <p:cNvPr id="12432" name="Picture 4"/>
            <p:cNvPicPr>
              <a:picLocks noChangeAspect="1" noChangeArrowheads="1"/>
            </p:cNvPicPr>
            <p:nvPr/>
          </p:nvPicPr>
          <p:blipFill>
            <a:blip r:embed="rId4" cstate="print"/>
            <a:srcRect l="11644" t="39091" r="11644" b="39091"/>
            <a:stretch>
              <a:fillRect/>
            </a:stretch>
          </p:blipFill>
          <p:spPr bwMode="auto">
            <a:xfrm>
              <a:off x="1600200" y="2743200"/>
              <a:ext cx="548640" cy="117567"/>
            </a:xfrm>
            <a:prstGeom prst="rect">
              <a:avLst/>
            </a:prstGeom>
            <a:noFill/>
            <a:ln w="9525">
              <a:noFill/>
              <a:miter lim="800000"/>
              <a:headEnd/>
              <a:tailEnd/>
            </a:ln>
          </p:spPr>
        </p:pic>
        <p:pic>
          <p:nvPicPr>
            <p:cNvPr id="12433" name="Picture 4"/>
            <p:cNvPicPr>
              <a:picLocks noChangeAspect="1" noChangeArrowheads="1"/>
            </p:cNvPicPr>
            <p:nvPr/>
          </p:nvPicPr>
          <p:blipFill>
            <a:blip r:embed="rId4" cstate="print"/>
            <a:srcRect l="11644" t="39091" r="11644" b="39091"/>
            <a:stretch>
              <a:fillRect/>
            </a:stretch>
          </p:blipFill>
          <p:spPr bwMode="auto">
            <a:xfrm>
              <a:off x="1676400" y="2819400"/>
              <a:ext cx="548640" cy="117567"/>
            </a:xfrm>
            <a:prstGeom prst="rect">
              <a:avLst/>
            </a:prstGeom>
            <a:noFill/>
            <a:ln w="9525">
              <a:noFill/>
              <a:miter lim="800000"/>
              <a:headEnd/>
              <a:tailEnd/>
            </a:ln>
          </p:spPr>
        </p:pic>
      </p:grpSp>
      <p:sp>
        <p:nvSpPr>
          <p:cNvPr id="12314" name="TextBox 116"/>
          <p:cNvSpPr txBox="1">
            <a:spLocks noChangeArrowheads="1"/>
          </p:cNvSpPr>
          <p:nvPr/>
        </p:nvSpPr>
        <p:spPr bwMode="auto">
          <a:xfrm>
            <a:off x="228600" y="1828800"/>
            <a:ext cx="1752600" cy="1600200"/>
          </a:xfrm>
          <a:prstGeom prst="rect">
            <a:avLst/>
          </a:prstGeom>
          <a:noFill/>
          <a:ln w="9525">
            <a:noFill/>
            <a:miter lim="800000"/>
            <a:headEnd/>
            <a:tailEnd/>
          </a:ln>
        </p:spPr>
        <p:txBody>
          <a:bodyPr>
            <a:spAutoFit/>
          </a:bodyPr>
          <a:lstStyle/>
          <a:p>
            <a:pPr algn="ctr"/>
            <a:r>
              <a:rPr lang="en-US" sz="1400" b="1">
                <a:latin typeface="Calibri" pitchFamily="34" charset="0"/>
              </a:rPr>
              <a:t>Large Memory PSDAF</a:t>
            </a:r>
          </a:p>
          <a:p>
            <a:pPr>
              <a:buFont typeface="Arial" pitchFamily="34" charset="0"/>
              <a:buChar char="•"/>
            </a:pPr>
            <a:r>
              <a:rPr lang="en-US" sz="1400">
                <a:latin typeface="Calibri" pitchFamily="34" charset="0"/>
              </a:rPr>
              <a:t> 256 GB &amp; 512 GB Nodes (32 core)</a:t>
            </a:r>
          </a:p>
          <a:p>
            <a:pPr>
              <a:buFont typeface="Arial" pitchFamily="34" charset="0"/>
              <a:buChar char="•"/>
            </a:pPr>
            <a:r>
              <a:rPr lang="en-US" sz="1400">
                <a:latin typeface="Calibri" pitchFamily="34" charset="0"/>
              </a:rPr>
              <a:t> 8TB Total</a:t>
            </a:r>
          </a:p>
          <a:p>
            <a:pPr>
              <a:buFont typeface="Arial" pitchFamily="34" charset="0"/>
              <a:buChar char="•"/>
            </a:pPr>
            <a:r>
              <a:rPr lang="en-US" sz="1400">
                <a:latin typeface="Calibri" pitchFamily="34" charset="0"/>
              </a:rPr>
              <a:t> 128 GB/sec</a:t>
            </a:r>
          </a:p>
          <a:p>
            <a:pPr>
              <a:buFont typeface="Arial" pitchFamily="34" charset="0"/>
              <a:buChar char="•"/>
            </a:pPr>
            <a:r>
              <a:rPr lang="en-US" sz="1400">
                <a:latin typeface="Calibri" pitchFamily="34" charset="0"/>
              </a:rPr>
              <a:t>  ~ 9TF</a:t>
            </a:r>
          </a:p>
        </p:txBody>
      </p:sp>
      <p:sp>
        <p:nvSpPr>
          <p:cNvPr id="12315" name="TextBox 117"/>
          <p:cNvSpPr txBox="1">
            <a:spLocks noChangeArrowheads="1"/>
          </p:cNvSpPr>
          <p:nvPr/>
        </p:nvSpPr>
        <p:spPr bwMode="auto">
          <a:xfrm>
            <a:off x="2895600" y="3276600"/>
            <a:ext cx="457200" cy="307975"/>
          </a:xfrm>
          <a:prstGeom prst="rect">
            <a:avLst/>
          </a:prstGeom>
          <a:noFill/>
          <a:ln w="9525">
            <a:noFill/>
            <a:miter lim="800000"/>
            <a:headEnd/>
            <a:tailEnd/>
          </a:ln>
        </p:spPr>
        <p:txBody>
          <a:bodyPr>
            <a:spAutoFit/>
          </a:bodyPr>
          <a:lstStyle/>
          <a:p>
            <a:r>
              <a:rPr lang="en-US" sz="1400">
                <a:latin typeface="Calibri" pitchFamily="34" charset="0"/>
              </a:rPr>
              <a:t>x28</a:t>
            </a:r>
          </a:p>
        </p:txBody>
      </p:sp>
      <p:pic>
        <p:nvPicPr>
          <p:cNvPr id="12316" name="Picture 6"/>
          <p:cNvPicPr>
            <a:picLocks noChangeAspect="1" noChangeArrowheads="1"/>
          </p:cNvPicPr>
          <p:nvPr/>
        </p:nvPicPr>
        <p:blipFill>
          <a:blip r:embed="rId7" cstate="print"/>
          <a:srcRect l="3999" t="48000" r="3999" b="39999"/>
          <a:stretch>
            <a:fillRect/>
          </a:stretch>
        </p:blipFill>
        <p:spPr bwMode="auto">
          <a:xfrm>
            <a:off x="5715000" y="1828800"/>
            <a:ext cx="876300" cy="76200"/>
          </a:xfrm>
          <a:prstGeom prst="rect">
            <a:avLst/>
          </a:prstGeom>
          <a:noFill/>
          <a:ln w="9525">
            <a:noFill/>
            <a:miter lim="800000"/>
            <a:headEnd/>
            <a:tailEnd/>
          </a:ln>
        </p:spPr>
      </p:pic>
      <p:pic>
        <p:nvPicPr>
          <p:cNvPr id="12317" name="Picture 6"/>
          <p:cNvPicPr>
            <a:picLocks noChangeAspect="1" noChangeArrowheads="1"/>
          </p:cNvPicPr>
          <p:nvPr/>
        </p:nvPicPr>
        <p:blipFill>
          <a:blip r:embed="rId7" cstate="print"/>
          <a:srcRect l="3999" t="48000" r="3999" b="39999"/>
          <a:stretch>
            <a:fillRect/>
          </a:stretch>
        </p:blipFill>
        <p:spPr bwMode="auto">
          <a:xfrm>
            <a:off x="5715000" y="1905000"/>
            <a:ext cx="876300" cy="76200"/>
          </a:xfrm>
          <a:prstGeom prst="rect">
            <a:avLst/>
          </a:prstGeom>
          <a:noFill/>
          <a:ln w="9525">
            <a:noFill/>
            <a:miter lim="800000"/>
            <a:headEnd/>
            <a:tailEnd/>
          </a:ln>
        </p:spPr>
      </p:pic>
      <p:pic>
        <p:nvPicPr>
          <p:cNvPr id="12318" name="Picture 6"/>
          <p:cNvPicPr>
            <a:picLocks noChangeAspect="1" noChangeArrowheads="1"/>
          </p:cNvPicPr>
          <p:nvPr/>
        </p:nvPicPr>
        <p:blipFill>
          <a:blip r:embed="rId7" cstate="print"/>
          <a:srcRect l="3999" t="48000" r="3999" b="39999"/>
          <a:stretch>
            <a:fillRect/>
          </a:stretch>
        </p:blipFill>
        <p:spPr bwMode="auto">
          <a:xfrm>
            <a:off x="5715000" y="1981200"/>
            <a:ext cx="876300" cy="76200"/>
          </a:xfrm>
          <a:prstGeom prst="rect">
            <a:avLst/>
          </a:prstGeom>
          <a:noFill/>
          <a:ln w="9525">
            <a:noFill/>
            <a:miter lim="800000"/>
            <a:headEnd/>
            <a:tailEnd/>
          </a:ln>
        </p:spPr>
      </p:pic>
      <p:pic>
        <p:nvPicPr>
          <p:cNvPr id="12319" name="Picture 6"/>
          <p:cNvPicPr>
            <a:picLocks noChangeAspect="1" noChangeArrowheads="1"/>
          </p:cNvPicPr>
          <p:nvPr/>
        </p:nvPicPr>
        <p:blipFill>
          <a:blip r:embed="rId7" cstate="print"/>
          <a:srcRect l="3999" t="48000" r="3999" b="39999"/>
          <a:stretch>
            <a:fillRect/>
          </a:stretch>
        </p:blipFill>
        <p:spPr bwMode="auto">
          <a:xfrm>
            <a:off x="5715000" y="2057400"/>
            <a:ext cx="876300" cy="76200"/>
          </a:xfrm>
          <a:prstGeom prst="rect">
            <a:avLst/>
          </a:prstGeom>
          <a:noFill/>
          <a:ln w="9525">
            <a:noFill/>
            <a:miter lim="800000"/>
            <a:headEnd/>
            <a:tailEnd/>
          </a:ln>
        </p:spPr>
      </p:pic>
      <p:pic>
        <p:nvPicPr>
          <p:cNvPr id="12320" name="Picture 6"/>
          <p:cNvPicPr>
            <a:picLocks noChangeAspect="1" noChangeArrowheads="1"/>
          </p:cNvPicPr>
          <p:nvPr/>
        </p:nvPicPr>
        <p:blipFill>
          <a:blip r:embed="rId7" cstate="print"/>
          <a:srcRect l="3999" t="48000" r="3999" b="39999"/>
          <a:stretch>
            <a:fillRect/>
          </a:stretch>
        </p:blipFill>
        <p:spPr bwMode="auto">
          <a:xfrm>
            <a:off x="5715000" y="2133600"/>
            <a:ext cx="876300" cy="76200"/>
          </a:xfrm>
          <a:prstGeom prst="rect">
            <a:avLst/>
          </a:prstGeom>
          <a:noFill/>
          <a:ln w="9525">
            <a:noFill/>
            <a:miter lim="800000"/>
            <a:headEnd/>
            <a:tailEnd/>
          </a:ln>
        </p:spPr>
      </p:pic>
      <p:pic>
        <p:nvPicPr>
          <p:cNvPr id="12321" name="Picture 6"/>
          <p:cNvPicPr>
            <a:picLocks noChangeAspect="1" noChangeArrowheads="1"/>
          </p:cNvPicPr>
          <p:nvPr/>
        </p:nvPicPr>
        <p:blipFill>
          <a:blip r:embed="rId7" cstate="print"/>
          <a:srcRect l="3999" t="48000" r="3999" b="39999"/>
          <a:stretch>
            <a:fillRect/>
          </a:stretch>
        </p:blipFill>
        <p:spPr bwMode="auto">
          <a:xfrm>
            <a:off x="5715000" y="2209800"/>
            <a:ext cx="876300" cy="76200"/>
          </a:xfrm>
          <a:prstGeom prst="rect">
            <a:avLst/>
          </a:prstGeom>
          <a:noFill/>
          <a:ln w="9525">
            <a:noFill/>
            <a:miter lim="800000"/>
            <a:headEnd/>
            <a:tailEnd/>
          </a:ln>
        </p:spPr>
      </p:pic>
      <p:pic>
        <p:nvPicPr>
          <p:cNvPr id="12322" name="Picture 6"/>
          <p:cNvPicPr>
            <a:picLocks noChangeAspect="1" noChangeArrowheads="1"/>
          </p:cNvPicPr>
          <p:nvPr/>
        </p:nvPicPr>
        <p:blipFill>
          <a:blip r:embed="rId7" cstate="print"/>
          <a:srcRect l="3999" t="48000" r="3999" b="39999"/>
          <a:stretch>
            <a:fillRect/>
          </a:stretch>
        </p:blipFill>
        <p:spPr bwMode="auto">
          <a:xfrm>
            <a:off x="5715000" y="2286000"/>
            <a:ext cx="876300" cy="76200"/>
          </a:xfrm>
          <a:prstGeom prst="rect">
            <a:avLst/>
          </a:prstGeom>
          <a:noFill/>
          <a:ln w="9525">
            <a:noFill/>
            <a:miter lim="800000"/>
            <a:headEnd/>
            <a:tailEnd/>
          </a:ln>
        </p:spPr>
      </p:pic>
      <p:pic>
        <p:nvPicPr>
          <p:cNvPr id="12323" name="Picture 6"/>
          <p:cNvPicPr>
            <a:picLocks noChangeAspect="1" noChangeArrowheads="1"/>
          </p:cNvPicPr>
          <p:nvPr/>
        </p:nvPicPr>
        <p:blipFill>
          <a:blip r:embed="rId7" cstate="print"/>
          <a:srcRect l="3999" t="48000" r="3999" b="39999"/>
          <a:stretch>
            <a:fillRect/>
          </a:stretch>
        </p:blipFill>
        <p:spPr bwMode="auto">
          <a:xfrm>
            <a:off x="5715000" y="2362200"/>
            <a:ext cx="876300" cy="76200"/>
          </a:xfrm>
          <a:prstGeom prst="rect">
            <a:avLst/>
          </a:prstGeom>
          <a:noFill/>
          <a:ln w="9525">
            <a:noFill/>
            <a:miter lim="800000"/>
            <a:headEnd/>
            <a:tailEnd/>
          </a:ln>
        </p:spPr>
      </p:pic>
      <p:pic>
        <p:nvPicPr>
          <p:cNvPr id="12324" name="Picture 6"/>
          <p:cNvPicPr>
            <a:picLocks noChangeAspect="1" noChangeArrowheads="1"/>
          </p:cNvPicPr>
          <p:nvPr/>
        </p:nvPicPr>
        <p:blipFill>
          <a:blip r:embed="rId7" cstate="print"/>
          <a:srcRect l="3999" t="48000" r="3999" b="39999"/>
          <a:stretch>
            <a:fillRect/>
          </a:stretch>
        </p:blipFill>
        <p:spPr bwMode="auto">
          <a:xfrm>
            <a:off x="5715000" y="2438400"/>
            <a:ext cx="876300" cy="76200"/>
          </a:xfrm>
          <a:prstGeom prst="rect">
            <a:avLst/>
          </a:prstGeom>
          <a:noFill/>
          <a:ln w="9525">
            <a:noFill/>
            <a:miter lim="800000"/>
            <a:headEnd/>
            <a:tailEnd/>
          </a:ln>
        </p:spPr>
      </p:pic>
      <p:pic>
        <p:nvPicPr>
          <p:cNvPr id="12325" name="Picture 6"/>
          <p:cNvPicPr>
            <a:picLocks noChangeAspect="1" noChangeArrowheads="1"/>
          </p:cNvPicPr>
          <p:nvPr/>
        </p:nvPicPr>
        <p:blipFill>
          <a:blip r:embed="rId7" cstate="print"/>
          <a:srcRect l="3999" t="48000" r="3999" b="39999"/>
          <a:stretch>
            <a:fillRect/>
          </a:stretch>
        </p:blipFill>
        <p:spPr bwMode="auto">
          <a:xfrm>
            <a:off x="5715000" y="2514600"/>
            <a:ext cx="876300" cy="76200"/>
          </a:xfrm>
          <a:prstGeom prst="rect">
            <a:avLst/>
          </a:prstGeom>
          <a:noFill/>
          <a:ln w="9525">
            <a:noFill/>
            <a:miter lim="800000"/>
            <a:headEnd/>
            <a:tailEnd/>
          </a:ln>
        </p:spPr>
      </p:pic>
      <p:pic>
        <p:nvPicPr>
          <p:cNvPr id="12326" name="Picture 6"/>
          <p:cNvPicPr>
            <a:picLocks noChangeAspect="1" noChangeArrowheads="1"/>
          </p:cNvPicPr>
          <p:nvPr/>
        </p:nvPicPr>
        <p:blipFill>
          <a:blip r:embed="rId7" cstate="print"/>
          <a:srcRect l="3999" t="48000" r="3999" b="39999"/>
          <a:stretch>
            <a:fillRect/>
          </a:stretch>
        </p:blipFill>
        <p:spPr bwMode="auto">
          <a:xfrm>
            <a:off x="5715000" y="2590800"/>
            <a:ext cx="876300" cy="76200"/>
          </a:xfrm>
          <a:prstGeom prst="rect">
            <a:avLst/>
          </a:prstGeom>
          <a:noFill/>
          <a:ln w="9525">
            <a:noFill/>
            <a:miter lim="800000"/>
            <a:headEnd/>
            <a:tailEnd/>
          </a:ln>
        </p:spPr>
      </p:pic>
      <p:pic>
        <p:nvPicPr>
          <p:cNvPr id="12327" name="Picture 6"/>
          <p:cNvPicPr>
            <a:picLocks noChangeAspect="1" noChangeArrowheads="1"/>
          </p:cNvPicPr>
          <p:nvPr/>
        </p:nvPicPr>
        <p:blipFill>
          <a:blip r:embed="rId7" cstate="print"/>
          <a:srcRect l="3999" t="48000" r="3999" b="39999"/>
          <a:stretch>
            <a:fillRect/>
          </a:stretch>
        </p:blipFill>
        <p:spPr bwMode="auto">
          <a:xfrm>
            <a:off x="5715000" y="2667000"/>
            <a:ext cx="876300" cy="76200"/>
          </a:xfrm>
          <a:prstGeom prst="rect">
            <a:avLst/>
          </a:prstGeom>
          <a:noFill/>
          <a:ln w="9525">
            <a:noFill/>
            <a:miter lim="800000"/>
            <a:headEnd/>
            <a:tailEnd/>
          </a:ln>
        </p:spPr>
      </p:pic>
      <p:pic>
        <p:nvPicPr>
          <p:cNvPr id="12328" name="Picture 6"/>
          <p:cNvPicPr>
            <a:picLocks noChangeAspect="1" noChangeArrowheads="1"/>
          </p:cNvPicPr>
          <p:nvPr/>
        </p:nvPicPr>
        <p:blipFill>
          <a:blip r:embed="rId7" cstate="print"/>
          <a:srcRect l="3999" t="48000" r="3999" b="39999"/>
          <a:stretch>
            <a:fillRect/>
          </a:stretch>
        </p:blipFill>
        <p:spPr bwMode="auto">
          <a:xfrm>
            <a:off x="5715000" y="2743200"/>
            <a:ext cx="876300" cy="76200"/>
          </a:xfrm>
          <a:prstGeom prst="rect">
            <a:avLst/>
          </a:prstGeom>
          <a:noFill/>
          <a:ln w="9525">
            <a:noFill/>
            <a:miter lim="800000"/>
            <a:headEnd/>
            <a:tailEnd/>
          </a:ln>
        </p:spPr>
      </p:pic>
      <p:pic>
        <p:nvPicPr>
          <p:cNvPr id="12329" name="Picture 6"/>
          <p:cNvPicPr>
            <a:picLocks noChangeAspect="1" noChangeArrowheads="1"/>
          </p:cNvPicPr>
          <p:nvPr/>
        </p:nvPicPr>
        <p:blipFill>
          <a:blip r:embed="rId7" cstate="print"/>
          <a:srcRect l="3999" t="48000" r="3999" b="39999"/>
          <a:stretch>
            <a:fillRect/>
          </a:stretch>
        </p:blipFill>
        <p:spPr bwMode="auto">
          <a:xfrm>
            <a:off x="5715000" y="2819400"/>
            <a:ext cx="876300" cy="76200"/>
          </a:xfrm>
          <a:prstGeom prst="rect">
            <a:avLst/>
          </a:prstGeom>
          <a:noFill/>
          <a:ln w="9525">
            <a:noFill/>
            <a:miter lim="800000"/>
            <a:headEnd/>
            <a:tailEnd/>
          </a:ln>
        </p:spPr>
      </p:pic>
      <p:pic>
        <p:nvPicPr>
          <p:cNvPr id="12330" name="Picture 6"/>
          <p:cNvPicPr>
            <a:picLocks noChangeAspect="1" noChangeArrowheads="1"/>
          </p:cNvPicPr>
          <p:nvPr/>
        </p:nvPicPr>
        <p:blipFill>
          <a:blip r:embed="rId7" cstate="print"/>
          <a:srcRect l="3999" t="48000" r="3999" b="39999"/>
          <a:stretch>
            <a:fillRect/>
          </a:stretch>
        </p:blipFill>
        <p:spPr bwMode="auto">
          <a:xfrm>
            <a:off x="5715000" y="2895600"/>
            <a:ext cx="876300" cy="76200"/>
          </a:xfrm>
          <a:prstGeom prst="rect">
            <a:avLst/>
          </a:prstGeom>
          <a:noFill/>
          <a:ln w="9525">
            <a:noFill/>
            <a:miter lim="800000"/>
            <a:headEnd/>
            <a:tailEnd/>
          </a:ln>
        </p:spPr>
      </p:pic>
      <p:pic>
        <p:nvPicPr>
          <p:cNvPr id="12331" name="Picture 6"/>
          <p:cNvPicPr>
            <a:picLocks noChangeAspect="1" noChangeArrowheads="1"/>
          </p:cNvPicPr>
          <p:nvPr/>
        </p:nvPicPr>
        <p:blipFill>
          <a:blip r:embed="rId7" cstate="print"/>
          <a:srcRect l="3999" t="48000" r="3999" b="39999"/>
          <a:stretch>
            <a:fillRect/>
          </a:stretch>
        </p:blipFill>
        <p:spPr bwMode="auto">
          <a:xfrm>
            <a:off x="5715000" y="2971800"/>
            <a:ext cx="876300" cy="76200"/>
          </a:xfrm>
          <a:prstGeom prst="rect">
            <a:avLst/>
          </a:prstGeom>
          <a:noFill/>
          <a:ln w="9525">
            <a:noFill/>
            <a:miter lim="800000"/>
            <a:headEnd/>
            <a:tailEnd/>
          </a:ln>
        </p:spPr>
      </p:pic>
      <p:pic>
        <p:nvPicPr>
          <p:cNvPr id="12332" name="Picture 6"/>
          <p:cNvPicPr>
            <a:picLocks noChangeAspect="1" noChangeArrowheads="1"/>
          </p:cNvPicPr>
          <p:nvPr/>
        </p:nvPicPr>
        <p:blipFill>
          <a:blip r:embed="rId7" cstate="print"/>
          <a:srcRect l="3999" t="48000" r="3999" b="39999"/>
          <a:stretch>
            <a:fillRect/>
          </a:stretch>
        </p:blipFill>
        <p:spPr bwMode="auto">
          <a:xfrm>
            <a:off x="5715000" y="3048000"/>
            <a:ext cx="876300" cy="76200"/>
          </a:xfrm>
          <a:prstGeom prst="rect">
            <a:avLst/>
          </a:prstGeom>
          <a:noFill/>
          <a:ln w="9525">
            <a:noFill/>
            <a:miter lim="800000"/>
            <a:headEnd/>
            <a:tailEnd/>
          </a:ln>
        </p:spPr>
      </p:pic>
      <p:pic>
        <p:nvPicPr>
          <p:cNvPr id="12333" name="Picture 6"/>
          <p:cNvPicPr>
            <a:picLocks noChangeAspect="1" noChangeArrowheads="1"/>
          </p:cNvPicPr>
          <p:nvPr/>
        </p:nvPicPr>
        <p:blipFill>
          <a:blip r:embed="rId7" cstate="print"/>
          <a:srcRect l="3999" t="48000" r="3999" b="39999"/>
          <a:stretch>
            <a:fillRect/>
          </a:stretch>
        </p:blipFill>
        <p:spPr bwMode="auto">
          <a:xfrm>
            <a:off x="5715000" y="3124200"/>
            <a:ext cx="876300" cy="76200"/>
          </a:xfrm>
          <a:prstGeom prst="rect">
            <a:avLst/>
          </a:prstGeom>
          <a:noFill/>
          <a:ln w="9525">
            <a:noFill/>
            <a:miter lim="800000"/>
            <a:headEnd/>
            <a:tailEnd/>
          </a:ln>
        </p:spPr>
      </p:pic>
      <p:pic>
        <p:nvPicPr>
          <p:cNvPr id="12334" name="Picture 6"/>
          <p:cNvPicPr>
            <a:picLocks noChangeAspect="1" noChangeArrowheads="1"/>
          </p:cNvPicPr>
          <p:nvPr/>
        </p:nvPicPr>
        <p:blipFill>
          <a:blip r:embed="rId7" cstate="print"/>
          <a:srcRect l="3999" t="48000" r="3999" b="39999"/>
          <a:stretch>
            <a:fillRect/>
          </a:stretch>
        </p:blipFill>
        <p:spPr bwMode="auto">
          <a:xfrm>
            <a:off x="5715000" y="3200400"/>
            <a:ext cx="876300" cy="76200"/>
          </a:xfrm>
          <a:prstGeom prst="rect">
            <a:avLst/>
          </a:prstGeom>
          <a:noFill/>
          <a:ln w="9525">
            <a:noFill/>
            <a:miter lim="800000"/>
            <a:headEnd/>
            <a:tailEnd/>
          </a:ln>
        </p:spPr>
      </p:pic>
      <p:pic>
        <p:nvPicPr>
          <p:cNvPr id="12335" name="Picture 6"/>
          <p:cNvPicPr>
            <a:picLocks noChangeAspect="1" noChangeArrowheads="1"/>
          </p:cNvPicPr>
          <p:nvPr/>
        </p:nvPicPr>
        <p:blipFill>
          <a:blip r:embed="rId7" cstate="print"/>
          <a:srcRect l="3999" t="48000" r="3999" b="39999"/>
          <a:stretch>
            <a:fillRect/>
          </a:stretch>
        </p:blipFill>
        <p:spPr bwMode="auto">
          <a:xfrm>
            <a:off x="5715000" y="3276600"/>
            <a:ext cx="876300" cy="76200"/>
          </a:xfrm>
          <a:prstGeom prst="rect">
            <a:avLst/>
          </a:prstGeom>
          <a:noFill/>
          <a:ln w="9525">
            <a:noFill/>
            <a:miter lim="800000"/>
            <a:headEnd/>
            <a:tailEnd/>
          </a:ln>
        </p:spPr>
      </p:pic>
      <p:pic>
        <p:nvPicPr>
          <p:cNvPr id="12336" name="Picture 6"/>
          <p:cNvPicPr>
            <a:picLocks noChangeAspect="1" noChangeArrowheads="1"/>
          </p:cNvPicPr>
          <p:nvPr/>
        </p:nvPicPr>
        <p:blipFill>
          <a:blip r:embed="rId7" cstate="print"/>
          <a:srcRect l="3999" t="48000" r="3999" b="39999"/>
          <a:stretch>
            <a:fillRect/>
          </a:stretch>
        </p:blipFill>
        <p:spPr bwMode="auto">
          <a:xfrm>
            <a:off x="5715000" y="3352800"/>
            <a:ext cx="876300" cy="76200"/>
          </a:xfrm>
          <a:prstGeom prst="rect">
            <a:avLst/>
          </a:prstGeom>
          <a:noFill/>
          <a:ln w="9525">
            <a:noFill/>
            <a:miter lim="800000"/>
            <a:headEnd/>
            <a:tailEnd/>
          </a:ln>
        </p:spPr>
      </p:pic>
      <p:pic>
        <p:nvPicPr>
          <p:cNvPr id="12337" name="Picture 6"/>
          <p:cNvPicPr>
            <a:picLocks noChangeAspect="1" noChangeArrowheads="1"/>
          </p:cNvPicPr>
          <p:nvPr/>
        </p:nvPicPr>
        <p:blipFill>
          <a:blip r:embed="rId7" cstate="print"/>
          <a:srcRect l="3999" t="48000" r="3999" b="39999"/>
          <a:stretch>
            <a:fillRect/>
          </a:stretch>
        </p:blipFill>
        <p:spPr bwMode="auto">
          <a:xfrm>
            <a:off x="5715000" y="3429000"/>
            <a:ext cx="876300" cy="76200"/>
          </a:xfrm>
          <a:prstGeom prst="rect">
            <a:avLst/>
          </a:prstGeom>
          <a:noFill/>
          <a:ln w="9525">
            <a:noFill/>
            <a:miter lim="800000"/>
            <a:headEnd/>
            <a:tailEnd/>
          </a:ln>
        </p:spPr>
      </p:pic>
      <p:pic>
        <p:nvPicPr>
          <p:cNvPr id="12338" name="Picture 6"/>
          <p:cNvPicPr>
            <a:picLocks noChangeAspect="1" noChangeArrowheads="1"/>
          </p:cNvPicPr>
          <p:nvPr/>
        </p:nvPicPr>
        <p:blipFill>
          <a:blip r:embed="rId7" cstate="print"/>
          <a:srcRect l="3999" t="48000" r="3999" b="39999"/>
          <a:stretch>
            <a:fillRect/>
          </a:stretch>
        </p:blipFill>
        <p:spPr bwMode="auto">
          <a:xfrm>
            <a:off x="6629400" y="1828800"/>
            <a:ext cx="876300" cy="76200"/>
          </a:xfrm>
          <a:prstGeom prst="rect">
            <a:avLst/>
          </a:prstGeom>
          <a:noFill/>
          <a:ln w="9525">
            <a:noFill/>
            <a:miter lim="800000"/>
            <a:headEnd/>
            <a:tailEnd/>
          </a:ln>
        </p:spPr>
      </p:pic>
      <p:pic>
        <p:nvPicPr>
          <p:cNvPr id="12339" name="Picture 6"/>
          <p:cNvPicPr>
            <a:picLocks noChangeAspect="1" noChangeArrowheads="1"/>
          </p:cNvPicPr>
          <p:nvPr/>
        </p:nvPicPr>
        <p:blipFill>
          <a:blip r:embed="rId7" cstate="print"/>
          <a:srcRect l="3999" t="48000" r="3999" b="39999"/>
          <a:stretch>
            <a:fillRect/>
          </a:stretch>
        </p:blipFill>
        <p:spPr bwMode="auto">
          <a:xfrm>
            <a:off x="6629400" y="1905000"/>
            <a:ext cx="876300" cy="76200"/>
          </a:xfrm>
          <a:prstGeom prst="rect">
            <a:avLst/>
          </a:prstGeom>
          <a:noFill/>
          <a:ln w="9525">
            <a:noFill/>
            <a:miter lim="800000"/>
            <a:headEnd/>
            <a:tailEnd/>
          </a:ln>
        </p:spPr>
      </p:pic>
      <p:pic>
        <p:nvPicPr>
          <p:cNvPr id="12340" name="Picture 6"/>
          <p:cNvPicPr>
            <a:picLocks noChangeAspect="1" noChangeArrowheads="1"/>
          </p:cNvPicPr>
          <p:nvPr/>
        </p:nvPicPr>
        <p:blipFill>
          <a:blip r:embed="rId7" cstate="print"/>
          <a:srcRect l="3999" t="48000" r="3999" b="39999"/>
          <a:stretch>
            <a:fillRect/>
          </a:stretch>
        </p:blipFill>
        <p:spPr bwMode="auto">
          <a:xfrm>
            <a:off x="6629400" y="1981200"/>
            <a:ext cx="876300" cy="76200"/>
          </a:xfrm>
          <a:prstGeom prst="rect">
            <a:avLst/>
          </a:prstGeom>
          <a:noFill/>
          <a:ln w="9525">
            <a:noFill/>
            <a:miter lim="800000"/>
            <a:headEnd/>
            <a:tailEnd/>
          </a:ln>
        </p:spPr>
      </p:pic>
      <p:pic>
        <p:nvPicPr>
          <p:cNvPr id="12341" name="Picture 6"/>
          <p:cNvPicPr>
            <a:picLocks noChangeAspect="1" noChangeArrowheads="1"/>
          </p:cNvPicPr>
          <p:nvPr/>
        </p:nvPicPr>
        <p:blipFill>
          <a:blip r:embed="rId7" cstate="print"/>
          <a:srcRect l="3999" t="48000" r="3999" b="39999"/>
          <a:stretch>
            <a:fillRect/>
          </a:stretch>
        </p:blipFill>
        <p:spPr bwMode="auto">
          <a:xfrm>
            <a:off x="6629400" y="2057400"/>
            <a:ext cx="876300" cy="76200"/>
          </a:xfrm>
          <a:prstGeom prst="rect">
            <a:avLst/>
          </a:prstGeom>
          <a:noFill/>
          <a:ln w="9525">
            <a:noFill/>
            <a:miter lim="800000"/>
            <a:headEnd/>
            <a:tailEnd/>
          </a:ln>
        </p:spPr>
      </p:pic>
      <p:pic>
        <p:nvPicPr>
          <p:cNvPr id="12342" name="Picture 6"/>
          <p:cNvPicPr>
            <a:picLocks noChangeAspect="1" noChangeArrowheads="1"/>
          </p:cNvPicPr>
          <p:nvPr/>
        </p:nvPicPr>
        <p:blipFill>
          <a:blip r:embed="rId7" cstate="print"/>
          <a:srcRect l="3999" t="48000" r="3999" b="39999"/>
          <a:stretch>
            <a:fillRect/>
          </a:stretch>
        </p:blipFill>
        <p:spPr bwMode="auto">
          <a:xfrm>
            <a:off x="6629400" y="2133600"/>
            <a:ext cx="876300" cy="76200"/>
          </a:xfrm>
          <a:prstGeom prst="rect">
            <a:avLst/>
          </a:prstGeom>
          <a:noFill/>
          <a:ln w="9525">
            <a:noFill/>
            <a:miter lim="800000"/>
            <a:headEnd/>
            <a:tailEnd/>
          </a:ln>
        </p:spPr>
      </p:pic>
      <p:pic>
        <p:nvPicPr>
          <p:cNvPr id="12343" name="Picture 6"/>
          <p:cNvPicPr>
            <a:picLocks noChangeAspect="1" noChangeArrowheads="1"/>
          </p:cNvPicPr>
          <p:nvPr/>
        </p:nvPicPr>
        <p:blipFill>
          <a:blip r:embed="rId7" cstate="print"/>
          <a:srcRect l="3999" t="48000" r="3999" b="39999"/>
          <a:stretch>
            <a:fillRect/>
          </a:stretch>
        </p:blipFill>
        <p:spPr bwMode="auto">
          <a:xfrm>
            <a:off x="6629400" y="2209800"/>
            <a:ext cx="876300" cy="76200"/>
          </a:xfrm>
          <a:prstGeom prst="rect">
            <a:avLst/>
          </a:prstGeom>
          <a:noFill/>
          <a:ln w="9525">
            <a:noFill/>
            <a:miter lim="800000"/>
            <a:headEnd/>
            <a:tailEnd/>
          </a:ln>
        </p:spPr>
      </p:pic>
      <p:pic>
        <p:nvPicPr>
          <p:cNvPr id="12344" name="Picture 6"/>
          <p:cNvPicPr>
            <a:picLocks noChangeAspect="1" noChangeArrowheads="1"/>
          </p:cNvPicPr>
          <p:nvPr/>
        </p:nvPicPr>
        <p:blipFill>
          <a:blip r:embed="rId7" cstate="print"/>
          <a:srcRect l="3999" t="48000" r="3999" b="39999"/>
          <a:stretch>
            <a:fillRect/>
          </a:stretch>
        </p:blipFill>
        <p:spPr bwMode="auto">
          <a:xfrm>
            <a:off x="6629400" y="2286000"/>
            <a:ext cx="876300" cy="76200"/>
          </a:xfrm>
          <a:prstGeom prst="rect">
            <a:avLst/>
          </a:prstGeom>
          <a:noFill/>
          <a:ln w="9525">
            <a:noFill/>
            <a:miter lim="800000"/>
            <a:headEnd/>
            <a:tailEnd/>
          </a:ln>
        </p:spPr>
      </p:pic>
      <p:pic>
        <p:nvPicPr>
          <p:cNvPr id="12345" name="Picture 6"/>
          <p:cNvPicPr>
            <a:picLocks noChangeAspect="1" noChangeArrowheads="1"/>
          </p:cNvPicPr>
          <p:nvPr/>
        </p:nvPicPr>
        <p:blipFill>
          <a:blip r:embed="rId7" cstate="print"/>
          <a:srcRect l="3999" t="48000" r="3999" b="39999"/>
          <a:stretch>
            <a:fillRect/>
          </a:stretch>
        </p:blipFill>
        <p:spPr bwMode="auto">
          <a:xfrm>
            <a:off x="6629400" y="2362200"/>
            <a:ext cx="876300" cy="76200"/>
          </a:xfrm>
          <a:prstGeom prst="rect">
            <a:avLst/>
          </a:prstGeom>
          <a:noFill/>
          <a:ln w="9525">
            <a:noFill/>
            <a:miter lim="800000"/>
            <a:headEnd/>
            <a:tailEnd/>
          </a:ln>
        </p:spPr>
      </p:pic>
      <p:pic>
        <p:nvPicPr>
          <p:cNvPr id="12346" name="Picture 6"/>
          <p:cNvPicPr>
            <a:picLocks noChangeAspect="1" noChangeArrowheads="1"/>
          </p:cNvPicPr>
          <p:nvPr/>
        </p:nvPicPr>
        <p:blipFill>
          <a:blip r:embed="rId7" cstate="print"/>
          <a:srcRect l="3999" t="48000" r="3999" b="39999"/>
          <a:stretch>
            <a:fillRect/>
          </a:stretch>
        </p:blipFill>
        <p:spPr bwMode="auto">
          <a:xfrm>
            <a:off x="6629400" y="2438400"/>
            <a:ext cx="876300" cy="76200"/>
          </a:xfrm>
          <a:prstGeom prst="rect">
            <a:avLst/>
          </a:prstGeom>
          <a:noFill/>
          <a:ln w="9525">
            <a:noFill/>
            <a:miter lim="800000"/>
            <a:headEnd/>
            <a:tailEnd/>
          </a:ln>
        </p:spPr>
      </p:pic>
      <p:pic>
        <p:nvPicPr>
          <p:cNvPr id="12347" name="Picture 6"/>
          <p:cNvPicPr>
            <a:picLocks noChangeAspect="1" noChangeArrowheads="1"/>
          </p:cNvPicPr>
          <p:nvPr/>
        </p:nvPicPr>
        <p:blipFill>
          <a:blip r:embed="rId7" cstate="print"/>
          <a:srcRect l="3999" t="48000" r="3999" b="39999"/>
          <a:stretch>
            <a:fillRect/>
          </a:stretch>
        </p:blipFill>
        <p:spPr bwMode="auto">
          <a:xfrm>
            <a:off x="6629400" y="2514600"/>
            <a:ext cx="876300" cy="76200"/>
          </a:xfrm>
          <a:prstGeom prst="rect">
            <a:avLst/>
          </a:prstGeom>
          <a:noFill/>
          <a:ln w="9525">
            <a:noFill/>
            <a:miter lim="800000"/>
            <a:headEnd/>
            <a:tailEnd/>
          </a:ln>
        </p:spPr>
      </p:pic>
      <p:pic>
        <p:nvPicPr>
          <p:cNvPr id="12348" name="Picture 6"/>
          <p:cNvPicPr>
            <a:picLocks noChangeAspect="1" noChangeArrowheads="1"/>
          </p:cNvPicPr>
          <p:nvPr/>
        </p:nvPicPr>
        <p:blipFill>
          <a:blip r:embed="rId7" cstate="print"/>
          <a:srcRect l="3999" t="48000" r="3999" b="39999"/>
          <a:stretch>
            <a:fillRect/>
          </a:stretch>
        </p:blipFill>
        <p:spPr bwMode="auto">
          <a:xfrm>
            <a:off x="6629400" y="2590800"/>
            <a:ext cx="876300" cy="76200"/>
          </a:xfrm>
          <a:prstGeom prst="rect">
            <a:avLst/>
          </a:prstGeom>
          <a:noFill/>
          <a:ln w="9525">
            <a:noFill/>
            <a:miter lim="800000"/>
            <a:headEnd/>
            <a:tailEnd/>
          </a:ln>
        </p:spPr>
      </p:pic>
      <p:pic>
        <p:nvPicPr>
          <p:cNvPr id="12349" name="Picture 6"/>
          <p:cNvPicPr>
            <a:picLocks noChangeAspect="1" noChangeArrowheads="1"/>
          </p:cNvPicPr>
          <p:nvPr/>
        </p:nvPicPr>
        <p:blipFill>
          <a:blip r:embed="rId7" cstate="print"/>
          <a:srcRect l="3999" t="48000" r="3999" b="39999"/>
          <a:stretch>
            <a:fillRect/>
          </a:stretch>
        </p:blipFill>
        <p:spPr bwMode="auto">
          <a:xfrm>
            <a:off x="6629400" y="2667000"/>
            <a:ext cx="876300" cy="76200"/>
          </a:xfrm>
          <a:prstGeom prst="rect">
            <a:avLst/>
          </a:prstGeom>
          <a:noFill/>
          <a:ln w="9525">
            <a:noFill/>
            <a:miter lim="800000"/>
            <a:headEnd/>
            <a:tailEnd/>
          </a:ln>
        </p:spPr>
      </p:pic>
      <p:pic>
        <p:nvPicPr>
          <p:cNvPr id="12350" name="Picture 6"/>
          <p:cNvPicPr>
            <a:picLocks noChangeAspect="1" noChangeArrowheads="1"/>
          </p:cNvPicPr>
          <p:nvPr/>
        </p:nvPicPr>
        <p:blipFill>
          <a:blip r:embed="rId7" cstate="print"/>
          <a:srcRect l="3999" t="48000" r="3999" b="39999"/>
          <a:stretch>
            <a:fillRect/>
          </a:stretch>
        </p:blipFill>
        <p:spPr bwMode="auto">
          <a:xfrm>
            <a:off x="6629400" y="2743200"/>
            <a:ext cx="876300" cy="76200"/>
          </a:xfrm>
          <a:prstGeom prst="rect">
            <a:avLst/>
          </a:prstGeom>
          <a:noFill/>
          <a:ln w="9525">
            <a:noFill/>
            <a:miter lim="800000"/>
            <a:headEnd/>
            <a:tailEnd/>
          </a:ln>
        </p:spPr>
      </p:pic>
      <p:pic>
        <p:nvPicPr>
          <p:cNvPr id="12351" name="Picture 6"/>
          <p:cNvPicPr>
            <a:picLocks noChangeAspect="1" noChangeArrowheads="1"/>
          </p:cNvPicPr>
          <p:nvPr/>
        </p:nvPicPr>
        <p:blipFill>
          <a:blip r:embed="rId7" cstate="print"/>
          <a:srcRect l="3999" t="48000" r="3999" b="39999"/>
          <a:stretch>
            <a:fillRect/>
          </a:stretch>
        </p:blipFill>
        <p:spPr bwMode="auto">
          <a:xfrm>
            <a:off x="6629400" y="2819400"/>
            <a:ext cx="876300" cy="76200"/>
          </a:xfrm>
          <a:prstGeom prst="rect">
            <a:avLst/>
          </a:prstGeom>
          <a:noFill/>
          <a:ln w="9525">
            <a:noFill/>
            <a:miter lim="800000"/>
            <a:headEnd/>
            <a:tailEnd/>
          </a:ln>
        </p:spPr>
      </p:pic>
      <p:pic>
        <p:nvPicPr>
          <p:cNvPr id="12352" name="Picture 6"/>
          <p:cNvPicPr>
            <a:picLocks noChangeAspect="1" noChangeArrowheads="1"/>
          </p:cNvPicPr>
          <p:nvPr/>
        </p:nvPicPr>
        <p:blipFill>
          <a:blip r:embed="rId7" cstate="print"/>
          <a:srcRect l="3999" t="48000" r="3999" b="39999"/>
          <a:stretch>
            <a:fillRect/>
          </a:stretch>
        </p:blipFill>
        <p:spPr bwMode="auto">
          <a:xfrm>
            <a:off x="6629400" y="2895600"/>
            <a:ext cx="876300" cy="76200"/>
          </a:xfrm>
          <a:prstGeom prst="rect">
            <a:avLst/>
          </a:prstGeom>
          <a:noFill/>
          <a:ln w="9525">
            <a:noFill/>
            <a:miter lim="800000"/>
            <a:headEnd/>
            <a:tailEnd/>
          </a:ln>
        </p:spPr>
      </p:pic>
      <p:pic>
        <p:nvPicPr>
          <p:cNvPr id="12353" name="Picture 6"/>
          <p:cNvPicPr>
            <a:picLocks noChangeAspect="1" noChangeArrowheads="1"/>
          </p:cNvPicPr>
          <p:nvPr/>
        </p:nvPicPr>
        <p:blipFill>
          <a:blip r:embed="rId7" cstate="print"/>
          <a:srcRect l="3999" t="48000" r="3999" b="39999"/>
          <a:stretch>
            <a:fillRect/>
          </a:stretch>
        </p:blipFill>
        <p:spPr bwMode="auto">
          <a:xfrm>
            <a:off x="6629400" y="2971800"/>
            <a:ext cx="876300" cy="76200"/>
          </a:xfrm>
          <a:prstGeom prst="rect">
            <a:avLst/>
          </a:prstGeom>
          <a:noFill/>
          <a:ln w="9525">
            <a:noFill/>
            <a:miter lim="800000"/>
            <a:headEnd/>
            <a:tailEnd/>
          </a:ln>
        </p:spPr>
      </p:pic>
      <p:pic>
        <p:nvPicPr>
          <p:cNvPr id="12354" name="Picture 6"/>
          <p:cNvPicPr>
            <a:picLocks noChangeAspect="1" noChangeArrowheads="1"/>
          </p:cNvPicPr>
          <p:nvPr/>
        </p:nvPicPr>
        <p:blipFill>
          <a:blip r:embed="rId7" cstate="print"/>
          <a:srcRect l="3999" t="48000" r="3999" b="39999"/>
          <a:stretch>
            <a:fillRect/>
          </a:stretch>
        </p:blipFill>
        <p:spPr bwMode="auto">
          <a:xfrm>
            <a:off x="6629400" y="3048000"/>
            <a:ext cx="876300" cy="76200"/>
          </a:xfrm>
          <a:prstGeom prst="rect">
            <a:avLst/>
          </a:prstGeom>
          <a:noFill/>
          <a:ln w="9525">
            <a:noFill/>
            <a:miter lim="800000"/>
            <a:headEnd/>
            <a:tailEnd/>
          </a:ln>
        </p:spPr>
      </p:pic>
      <p:pic>
        <p:nvPicPr>
          <p:cNvPr id="12355" name="Picture 6"/>
          <p:cNvPicPr>
            <a:picLocks noChangeAspect="1" noChangeArrowheads="1"/>
          </p:cNvPicPr>
          <p:nvPr/>
        </p:nvPicPr>
        <p:blipFill>
          <a:blip r:embed="rId7" cstate="print"/>
          <a:srcRect l="3999" t="48000" r="3999" b="39999"/>
          <a:stretch>
            <a:fillRect/>
          </a:stretch>
        </p:blipFill>
        <p:spPr bwMode="auto">
          <a:xfrm>
            <a:off x="6629400" y="3124200"/>
            <a:ext cx="876300" cy="76200"/>
          </a:xfrm>
          <a:prstGeom prst="rect">
            <a:avLst/>
          </a:prstGeom>
          <a:noFill/>
          <a:ln w="9525">
            <a:noFill/>
            <a:miter lim="800000"/>
            <a:headEnd/>
            <a:tailEnd/>
          </a:ln>
        </p:spPr>
      </p:pic>
      <p:pic>
        <p:nvPicPr>
          <p:cNvPr id="12356" name="Picture 6"/>
          <p:cNvPicPr>
            <a:picLocks noChangeAspect="1" noChangeArrowheads="1"/>
          </p:cNvPicPr>
          <p:nvPr/>
        </p:nvPicPr>
        <p:blipFill>
          <a:blip r:embed="rId7" cstate="print"/>
          <a:srcRect l="3999" t="48000" r="3999" b="39999"/>
          <a:stretch>
            <a:fillRect/>
          </a:stretch>
        </p:blipFill>
        <p:spPr bwMode="auto">
          <a:xfrm>
            <a:off x="6629400" y="3200400"/>
            <a:ext cx="876300" cy="76200"/>
          </a:xfrm>
          <a:prstGeom prst="rect">
            <a:avLst/>
          </a:prstGeom>
          <a:noFill/>
          <a:ln w="9525">
            <a:noFill/>
            <a:miter lim="800000"/>
            <a:headEnd/>
            <a:tailEnd/>
          </a:ln>
        </p:spPr>
      </p:pic>
      <p:pic>
        <p:nvPicPr>
          <p:cNvPr id="12357" name="Picture 6"/>
          <p:cNvPicPr>
            <a:picLocks noChangeAspect="1" noChangeArrowheads="1"/>
          </p:cNvPicPr>
          <p:nvPr/>
        </p:nvPicPr>
        <p:blipFill>
          <a:blip r:embed="rId7" cstate="print"/>
          <a:srcRect l="3999" t="48000" r="3999" b="39999"/>
          <a:stretch>
            <a:fillRect/>
          </a:stretch>
        </p:blipFill>
        <p:spPr bwMode="auto">
          <a:xfrm>
            <a:off x="6629400" y="3276600"/>
            <a:ext cx="876300" cy="76200"/>
          </a:xfrm>
          <a:prstGeom prst="rect">
            <a:avLst/>
          </a:prstGeom>
          <a:noFill/>
          <a:ln w="9525">
            <a:noFill/>
            <a:miter lim="800000"/>
            <a:headEnd/>
            <a:tailEnd/>
          </a:ln>
        </p:spPr>
      </p:pic>
      <p:pic>
        <p:nvPicPr>
          <p:cNvPr id="12358" name="Picture 6"/>
          <p:cNvPicPr>
            <a:picLocks noChangeAspect="1" noChangeArrowheads="1"/>
          </p:cNvPicPr>
          <p:nvPr/>
        </p:nvPicPr>
        <p:blipFill>
          <a:blip r:embed="rId7" cstate="print"/>
          <a:srcRect l="3999" t="48000" r="3999" b="39999"/>
          <a:stretch>
            <a:fillRect/>
          </a:stretch>
        </p:blipFill>
        <p:spPr bwMode="auto">
          <a:xfrm>
            <a:off x="6629400" y="3352800"/>
            <a:ext cx="876300" cy="76200"/>
          </a:xfrm>
          <a:prstGeom prst="rect">
            <a:avLst/>
          </a:prstGeom>
          <a:noFill/>
          <a:ln w="9525">
            <a:noFill/>
            <a:miter lim="800000"/>
            <a:headEnd/>
            <a:tailEnd/>
          </a:ln>
        </p:spPr>
      </p:pic>
      <p:pic>
        <p:nvPicPr>
          <p:cNvPr id="12359" name="Picture 6"/>
          <p:cNvPicPr>
            <a:picLocks noChangeAspect="1" noChangeArrowheads="1"/>
          </p:cNvPicPr>
          <p:nvPr/>
        </p:nvPicPr>
        <p:blipFill>
          <a:blip r:embed="rId7" cstate="print"/>
          <a:srcRect l="3999" t="48000" r="3999" b="39999"/>
          <a:stretch>
            <a:fillRect/>
          </a:stretch>
        </p:blipFill>
        <p:spPr bwMode="auto">
          <a:xfrm>
            <a:off x="6629400" y="3429000"/>
            <a:ext cx="876300" cy="76200"/>
          </a:xfrm>
          <a:prstGeom prst="rect">
            <a:avLst/>
          </a:prstGeom>
          <a:noFill/>
          <a:ln w="9525">
            <a:noFill/>
            <a:miter lim="800000"/>
            <a:headEnd/>
            <a:tailEnd/>
          </a:ln>
        </p:spPr>
      </p:pic>
      <p:pic>
        <p:nvPicPr>
          <p:cNvPr id="12360" name="Picture 6"/>
          <p:cNvPicPr>
            <a:picLocks noChangeAspect="1" noChangeArrowheads="1"/>
          </p:cNvPicPr>
          <p:nvPr/>
        </p:nvPicPr>
        <p:blipFill>
          <a:blip r:embed="rId7" cstate="print"/>
          <a:srcRect l="3999" t="48000" r="3999" b="39999"/>
          <a:stretch>
            <a:fillRect/>
          </a:stretch>
        </p:blipFill>
        <p:spPr bwMode="auto">
          <a:xfrm>
            <a:off x="4800600" y="1828800"/>
            <a:ext cx="876300" cy="76200"/>
          </a:xfrm>
          <a:prstGeom prst="rect">
            <a:avLst/>
          </a:prstGeom>
          <a:noFill/>
          <a:ln w="9525">
            <a:noFill/>
            <a:miter lim="800000"/>
            <a:headEnd/>
            <a:tailEnd/>
          </a:ln>
        </p:spPr>
      </p:pic>
      <p:pic>
        <p:nvPicPr>
          <p:cNvPr id="12361" name="Picture 6"/>
          <p:cNvPicPr>
            <a:picLocks noChangeAspect="1" noChangeArrowheads="1"/>
          </p:cNvPicPr>
          <p:nvPr/>
        </p:nvPicPr>
        <p:blipFill>
          <a:blip r:embed="rId7" cstate="print"/>
          <a:srcRect l="3999" t="48000" r="3999" b="39999"/>
          <a:stretch>
            <a:fillRect/>
          </a:stretch>
        </p:blipFill>
        <p:spPr bwMode="auto">
          <a:xfrm>
            <a:off x="4800600" y="1905000"/>
            <a:ext cx="876300" cy="76200"/>
          </a:xfrm>
          <a:prstGeom prst="rect">
            <a:avLst/>
          </a:prstGeom>
          <a:noFill/>
          <a:ln w="9525">
            <a:noFill/>
            <a:miter lim="800000"/>
            <a:headEnd/>
            <a:tailEnd/>
          </a:ln>
        </p:spPr>
      </p:pic>
      <p:pic>
        <p:nvPicPr>
          <p:cNvPr id="12362" name="Picture 6"/>
          <p:cNvPicPr>
            <a:picLocks noChangeAspect="1" noChangeArrowheads="1"/>
          </p:cNvPicPr>
          <p:nvPr/>
        </p:nvPicPr>
        <p:blipFill>
          <a:blip r:embed="rId7" cstate="print"/>
          <a:srcRect l="3999" t="48000" r="3999" b="39999"/>
          <a:stretch>
            <a:fillRect/>
          </a:stretch>
        </p:blipFill>
        <p:spPr bwMode="auto">
          <a:xfrm>
            <a:off x="4800600" y="1981200"/>
            <a:ext cx="876300" cy="76200"/>
          </a:xfrm>
          <a:prstGeom prst="rect">
            <a:avLst/>
          </a:prstGeom>
          <a:noFill/>
          <a:ln w="9525">
            <a:noFill/>
            <a:miter lim="800000"/>
            <a:headEnd/>
            <a:tailEnd/>
          </a:ln>
        </p:spPr>
      </p:pic>
      <p:pic>
        <p:nvPicPr>
          <p:cNvPr id="12363" name="Picture 6"/>
          <p:cNvPicPr>
            <a:picLocks noChangeAspect="1" noChangeArrowheads="1"/>
          </p:cNvPicPr>
          <p:nvPr/>
        </p:nvPicPr>
        <p:blipFill>
          <a:blip r:embed="rId7" cstate="print"/>
          <a:srcRect l="3999" t="48000" r="3999" b="39999"/>
          <a:stretch>
            <a:fillRect/>
          </a:stretch>
        </p:blipFill>
        <p:spPr bwMode="auto">
          <a:xfrm>
            <a:off x="4800600" y="2057400"/>
            <a:ext cx="876300" cy="76200"/>
          </a:xfrm>
          <a:prstGeom prst="rect">
            <a:avLst/>
          </a:prstGeom>
          <a:noFill/>
          <a:ln w="9525">
            <a:noFill/>
            <a:miter lim="800000"/>
            <a:headEnd/>
            <a:tailEnd/>
          </a:ln>
        </p:spPr>
      </p:pic>
      <p:pic>
        <p:nvPicPr>
          <p:cNvPr id="12364" name="Picture 6"/>
          <p:cNvPicPr>
            <a:picLocks noChangeAspect="1" noChangeArrowheads="1"/>
          </p:cNvPicPr>
          <p:nvPr/>
        </p:nvPicPr>
        <p:blipFill>
          <a:blip r:embed="rId7" cstate="print"/>
          <a:srcRect l="3999" t="48000" r="3999" b="39999"/>
          <a:stretch>
            <a:fillRect/>
          </a:stretch>
        </p:blipFill>
        <p:spPr bwMode="auto">
          <a:xfrm>
            <a:off x="4800600" y="2133600"/>
            <a:ext cx="876300" cy="76200"/>
          </a:xfrm>
          <a:prstGeom prst="rect">
            <a:avLst/>
          </a:prstGeom>
          <a:noFill/>
          <a:ln w="9525">
            <a:noFill/>
            <a:miter lim="800000"/>
            <a:headEnd/>
            <a:tailEnd/>
          </a:ln>
        </p:spPr>
      </p:pic>
      <p:pic>
        <p:nvPicPr>
          <p:cNvPr id="12365" name="Picture 6"/>
          <p:cNvPicPr>
            <a:picLocks noChangeAspect="1" noChangeArrowheads="1"/>
          </p:cNvPicPr>
          <p:nvPr/>
        </p:nvPicPr>
        <p:blipFill>
          <a:blip r:embed="rId7" cstate="print"/>
          <a:srcRect l="3999" t="48000" r="3999" b="39999"/>
          <a:stretch>
            <a:fillRect/>
          </a:stretch>
        </p:blipFill>
        <p:spPr bwMode="auto">
          <a:xfrm>
            <a:off x="4800600" y="2209800"/>
            <a:ext cx="876300" cy="76200"/>
          </a:xfrm>
          <a:prstGeom prst="rect">
            <a:avLst/>
          </a:prstGeom>
          <a:noFill/>
          <a:ln w="9525">
            <a:noFill/>
            <a:miter lim="800000"/>
            <a:headEnd/>
            <a:tailEnd/>
          </a:ln>
        </p:spPr>
      </p:pic>
      <p:pic>
        <p:nvPicPr>
          <p:cNvPr id="12366" name="Picture 6"/>
          <p:cNvPicPr>
            <a:picLocks noChangeAspect="1" noChangeArrowheads="1"/>
          </p:cNvPicPr>
          <p:nvPr/>
        </p:nvPicPr>
        <p:blipFill>
          <a:blip r:embed="rId7" cstate="print"/>
          <a:srcRect l="3999" t="48000" r="3999" b="39999"/>
          <a:stretch>
            <a:fillRect/>
          </a:stretch>
        </p:blipFill>
        <p:spPr bwMode="auto">
          <a:xfrm>
            <a:off x="4800600" y="2286000"/>
            <a:ext cx="876300" cy="76200"/>
          </a:xfrm>
          <a:prstGeom prst="rect">
            <a:avLst/>
          </a:prstGeom>
          <a:noFill/>
          <a:ln w="9525">
            <a:noFill/>
            <a:miter lim="800000"/>
            <a:headEnd/>
            <a:tailEnd/>
          </a:ln>
        </p:spPr>
      </p:pic>
      <p:pic>
        <p:nvPicPr>
          <p:cNvPr id="12367" name="Picture 6"/>
          <p:cNvPicPr>
            <a:picLocks noChangeAspect="1" noChangeArrowheads="1"/>
          </p:cNvPicPr>
          <p:nvPr/>
        </p:nvPicPr>
        <p:blipFill>
          <a:blip r:embed="rId7" cstate="print"/>
          <a:srcRect l="3999" t="48000" r="3999" b="39999"/>
          <a:stretch>
            <a:fillRect/>
          </a:stretch>
        </p:blipFill>
        <p:spPr bwMode="auto">
          <a:xfrm>
            <a:off x="4800600" y="2362200"/>
            <a:ext cx="876300" cy="76200"/>
          </a:xfrm>
          <a:prstGeom prst="rect">
            <a:avLst/>
          </a:prstGeom>
          <a:noFill/>
          <a:ln w="9525">
            <a:noFill/>
            <a:miter lim="800000"/>
            <a:headEnd/>
            <a:tailEnd/>
          </a:ln>
        </p:spPr>
      </p:pic>
      <p:pic>
        <p:nvPicPr>
          <p:cNvPr id="12368" name="Picture 6"/>
          <p:cNvPicPr>
            <a:picLocks noChangeAspect="1" noChangeArrowheads="1"/>
          </p:cNvPicPr>
          <p:nvPr/>
        </p:nvPicPr>
        <p:blipFill>
          <a:blip r:embed="rId7" cstate="print"/>
          <a:srcRect l="3999" t="48000" r="3999" b="39999"/>
          <a:stretch>
            <a:fillRect/>
          </a:stretch>
        </p:blipFill>
        <p:spPr bwMode="auto">
          <a:xfrm>
            <a:off x="4800600" y="2438400"/>
            <a:ext cx="876300" cy="76200"/>
          </a:xfrm>
          <a:prstGeom prst="rect">
            <a:avLst/>
          </a:prstGeom>
          <a:noFill/>
          <a:ln w="9525">
            <a:noFill/>
            <a:miter lim="800000"/>
            <a:headEnd/>
            <a:tailEnd/>
          </a:ln>
        </p:spPr>
      </p:pic>
      <p:pic>
        <p:nvPicPr>
          <p:cNvPr id="12369" name="Picture 6"/>
          <p:cNvPicPr>
            <a:picLocks noChangeAspect="1" noChangeArrowheads="1"/>
          </p:cNvPicPr>
          <p:nvPr/>
        </p:nvPicPr>
        <p:blipFill>
          <a:blip r:embed="rId7" cstate="print"/>
          <a:srcRect l="3999" t="48000" r="3999" b="39999"/>
          <a:stretch>
            <a:fillRect/>
          </a:stretch>
        </p:blipFill>
        <p:spPr bwMode="auto">
          <a:xfrm>
            <a:off x="4800600" y="2514600"/>
            <a:ext cx="876300" cy="76200"/>
          </a:xfrm>
          <a:prstGeom prst="rect">
            <a:avLst/>
          </a:prstGeom>
          <a:noFill/>
          <a:ln w="9525">
            <a:noFill/>
            <a:miter lim="800000"/>
            <a:headEnd/>
            <a:tailEnd/>
          </a:ln>
        </p:spPr>
      </p:pic>
      <p:pic>
        <p:nvPicPr>
          <p:cNvPr id="12370" name="Picture 6"/>
          <p:cNvPicPr>
            <a:picLocks noChangeAspect="1" noChangeArrowheads="1"/>
          </p:cNvPicPr>
          <p:nvPr/>
        </p:nvPicPr>
        <p:blipFill>
          <a:blip r:embed="rId7" cstate="print"/>
          <a:srcRect l="3999" t="48000" r="3999" b="39999"/>
          <a:stretch>
            <a:fillRect/>
          </a:stretch>
        </p:blipFill>
        <p:spPr bwMode="auto">
          <a:xfrm>
            <a:off x="4800600" y="2590800"/>
            <a:ext cx="876300" cy="76200"/>
          </a:xfrm>
          <a:prstGeom prst="rect">
            <a:avLst/>
          </a:prstGeom>
          <a:noFill/>
          <a:ln w="9525">
            <a:noFill/>
            <a:miter lim="800000"/>
            <a:headEnd/>
            <a:tailEnd/>
          </a:ln>
        </p:spPr>
      </p:pic>
      <p:pic>
        <p:nvPicPr>
          <p:cNvPr id="12371" name="Picture 6"/>
          <p:cNvPicPr>
            <a:picLocks noChangeAspect="1" noChangeArrowheads="1"/>
          </p:cNvPicPr>
          <p:nvPr/>
        </p:nvPicPr>
        <p:blipFill>
          <a:blip r:embed="rId7" cstate="print"/>
          <a:srcRect l="3999" t="48000" r="3999" b="39999"/>
          <a:stretch>
            <a:fillRect/>
          </a:stretch>
        </p:blipFill>
        <p:spPr bwMode="auto">
          <a:xfrm>
            <a:off x="4800600" y="2667000"/>
            <a:ext cx="876300" cy="76200"/>
          </a:xfrm>
          <a:prstGeom prst="rect">
            <a:avLst/>
          </a:prstGeom>
          <a:noFill/>
          <a:ln w="9525">
            <a:noFill/>
            <a:miter lim="800000"/>
            <a:headEnd/>
            <a:tailEnd/>
          </a:ln>
        </p:spPr>
      </p:pic>
      <p:pic>
        <p:nvPicPr>
          <p:cNvPr id="12372" name="Picture 6"/>
          <p:cNvPicPr>
            <a:picLocks noChangeAspect="1" noChangeArrowheads="1"/>
          </p:cNvPicPr>
          <p:nvPr/>
        </p:nvPicPr>
        <p:blipFill>
          <a:blip r:embed="rId7" cstate="print"/>
          <a:srcRect l="3999" t="48000" r="3999" b="39999"/>
          <a:stretch>
            <a:fillRect/>
          </a:stretch>
        </p:blipFill>
        <p:spPr bwMode="auto">
          <a:xfrm>
            <a:off x="4800600" y="2743200"/>
            <a:ext cx="876300" cy="76200"/>
          </a:xfrm>
          <a:prstGeom prst="rect">
            <a:avLst/>
          </a:prstGeom>
          <a:noFill/>
          <a:ln w="9525">
            <a:noFill/>
            <a:miter lim="800000"/>
            <a:headEnd/>
            <a:tailEnd/>
          </a:ln>
        </p:spPr>
      </p:pic>
      <p:pic>
        <p:nvPicPr>
          <p:cNvPr id="12373" name="Picture 6"/>
          <p:cNvPicPr>
            <a:picLocks noChangeAspect="1" noChangeArrowheads="1"/>
          </p:cNvPicPr>
          <p:nvPr/>
        </p:nvPicPr>
        <p:blipFill>
          <a:blip r:embed="rId7" cstate="print"/>
          <a:srcRect l="3999" t="48000" r="3999" b="39999"/>
          <a:stretch>
            <a:fillRect/>
          </a:stretch>
        </p:blipFill>
        <p:spPr bwMode="auto">
          <a:xfrm>
            <a:off x="4800600" y="2819400"/>
            <a:ext cx="876300" cy="76200"/>
          </a:xfrm>
          <a:prstGeom prst="rect">
            <a:avLst/>
          </a:prstGeom>
          <a:noFill/>
          <a:ln w="9525">
            <a:noFill/>
            <a:miter lim="800000"/>
            <a:headEnd/>
            <a:tailEnd/>
          </a:ln>
        </p:spPr>
      </p:pic>
      <p:pic>
        <p:nvPicPr>
          <p:cNvPr id="12374" name="Picture 6"/>
          <p:cNvPicPr>
            <a:picLocks noChangeAspect="1" noChangeArrowheads="1"/>
          </p:cNvPicPr>
          <p:nvPr/>
        </p:nvPicPr>
        <p:blipFill>
          <a:blip r:embed="rId7" cstate="print"/>
          <a:srcRect l="3999" t="48000" r="3999" b="39999"/>
          <a:stretch>
            <a:fillRect/>
          </a:stretch>
        </p:blipFill>
        <p:spPr bwMode="auto">
          <a:xfrm>
            <a:off x="4800600" y="2895600"/>
            <a:ext cx="876300" cy="76200"/>
          </a:xfrm>
          <a:prstGeom prst="rect">
            <a:avLst/>
          </a:prstGeom>
          <a:noFill/>
          <a:ln w="9525">
            <a:noFill/>
            <a:miter lim="800000"/>
            <a:headEnd/>
            <a:tailEnd/>
          </a:ln>
        </p:spPr>
      </p:pic>
      <p:pic>
        <p:nvPicPr>
          <p:cNvPr id="12375" name="Picture 6"/>
          <p:cNvPicPr>
            <a:picLocks noChangeAspect="1" noChangeArrowheads="1"/>
          </p:cNvPicPr>
          <p:nvPr/>
        </p:nvPicPr>
        <p:blipFill>
          <a:blip r:embed="rId7" cstate="print"/>
          <a:srcRect l="3999" t="48000" r="3999" b="39999"/>
          <a:stretch>
            <a:fillRect/>
          </a:stretch>
        </p:blipFill>
        <p:spPr bwMode="auto">
          <a:xfrm>
            <a:off x="4800600" y="2971800"/>
            <a:ext cx="876300" cy="76200"/>
          </a:xfrm>
          <a:prstGeom prst="rect">
            <a:avLst/>
          </a:prstGeom>
          <a:noFill/>
          <a:ln w="9525">
            <a:noFill/>
            <a:miter lim="800000"/>
            <a:headEnd/>
            <a:tailEnd/>
          </a:ln>
        </p:spPr>
      </p:pic>
      <p:pic>
        <p:nvPicPr>
          <p:cNvPr id="12376" name="Picture 6"/>
          <p:cNvPicPr>
            <a:picLocks noChangeAspect="1" noChangeArrowheads="1"/>
          </p:cNvPicPr>
          <p:nvPr/>
        </p:nvPicPr>
        <p:blipFill>
          <a:blip r:embed="rId7" cstate="print"/>
          <a:srcRect l="3999" t="48000" r="3999" b="39999"/>
          <a:stretch>
            <a:fillRect/>
          </a:stretch>
        </p:blipFill>
        <p:spPr bwMode="auto">
          <a:xfrm>
            <a:off x="4800600" y="3048000"/>
            <a:ext cx="876300" cy="76200"/>
          </a:xfrm>
          <a:prstGeom prst="rect">
            <a:avLst/>
          </a:prstGeom>
          <a:noFill/>
          <a:ln w="9525">
            <a:noFill/>
            <a:miter lim="800000"/>
            <a:headEnd/>
            <a:tailEnd/>
          </a:ln>
        </p:spPr>
      </p:pic>
      <p:pic>
        <p:nvPicPr>
          <p:cNvPr id="12377" name="Picture 6"/>
          <p:cNvPicPr>
            <a:picLocks noChangeAspect="1" noChangeArrowheads="1"/>
          </p:cNvPicPr>
          <p:nvPr/>
        </p:nvPicPr>
        <p:blipFill>
          <a:blip r:embed="rId7" cstate="print"/>
          <a:srcRect l="3999" t="48000" r="3999" b="39999"/>
          <a:stretch>
            <a:fillRect/>
          </a:stretch>
        </p:blipFill>
        <p:spPr bwMode="auto">
          <a:xfrm>
            <a:off x="4800600" y="3124200"/>
            <a:ext cx="876300" cy="76200"/>
          </a:xfrm>
          <a:prstGeom prst="rect">
            <a:avLst/>
          </a:prstGeom>
          <a:noFill/>
          <a:ln w="9525">
            <a:noFill/>
            <a:miter lim="800000"/>
            <a:headEnd/>
            <a:tailEnd/>
          </a:ln>
        </p:spPr>
      </p:pic>
      <p:pic>
        <p:nvPicPr>
          <p:cNvPr id="12378" name="Picture 6"/>
          <p:cNvPicPr>
            <a:picLocks noChangeAspect="1" noChangeArrowheads="1"/>
          </p:cNvPicPr>
          <p:nvPr/>
        </p:nvPicPr>
        <p:blipFill>
          <a:blip r:embed="rId7" cstate="print"/>
          <a:srcRect l="3999" t="48000" r="3999" b="39999"/>
          <a:stretch>
            <a:fillRect/>
          </a:stretch>
        </p:blipFill>
        <p:spPr bwMode="auto">
          <a:xfrm>
            <a:off x="4800600" y="3200400"/>
            <a:ext cx="876300" cy="76200"/>
          </a:xfrm>
          <a:prstGeom prst="rect">
            <a:avLst/>
          </a:prstGeom>
          <a:noFill/>
          <a:ln w="9525">
            <a:noFill/>
            <a:miter lim="800000"/>
            <a:headEnd/>
            <a:tailEnd/>
          </a:ln>
        </p:spPr>
      </p:pic>
      <p:pic>
        <p:nvPicPr>
          <p:cNvPr id="12379" name="Picture 6"/>
          <p:cNvPicPr>
            <a:picLocks noChangeAspect="1" noChangeArrowheads="1"/>
          </p:cNvPicPr>
          <p:nvPr/>
        </p:nvPicPr>
        <p:blipFill>
          <a:blip r:embed="rId7" cstate="print"/>
          <a:srcRect l="3999" t="48000" r="3999" b="39999"/>
          <a:stretch>
            <a:fillRect/>
          </a:stretch>
        </p:blipFill>
        <p:spPr bwMode="auto">
          <a:xfrm>
            <a:off x="4800600" y="3276600"/>
            <a:ext cx="876300" cy="76200"/>
          </a:xfrm>
          <a:prstGeom prst="rect">
            <a:avLst/>
          </a:prstGeom>
          <a:noFill/>
          <a:ln w="9525">
            <a:noFill/>
            <a:miter lim="800000"/>
            <a:headEnd/>
            <a:tailEnd/>
          </a:ln>
        </p:spPr>
      </p:pic>
      <p:pic>
        <p:nvPicPr>
          <p:cNvPr id="12380" name="Picture 6"/>
          <p:cNvPicPr>
            <a:picLocks noChangeAspect="1" noChangeArrowheads="1"/>
          </p:cNvPicPr>
          <p:nvPr/>
        </p:nvPicPr>
        <p:blipFill>
          <a:blip r:embed="rId7" cstate="print"/>
          <a:srcRect l="3999" t="48000" r="3999" b="39999"/>
          <a:stretch>
            <a:fillRect/>
          </a:stretch>
        </p:blipFill>
        <p:spPr bwMode="auto">
          <a:xfrm>
            <a:off x="4800600" y="3352800"/>
            <a:ext cx="876300" cy="76200"/>
          </a:xfrm>
          <a:prstGeom prst="rect">
            <a:avLst/>
          </a:prstGeom>
          <a:noFill/>
          <a:ln w="9525">
            <a:noFill/>
            <a:miter lim="800000"/>
            <a:headEnd/>
            <a:tailEnd/>
          </a:ln>
        </p:spPr>
      </p:pic>
      <p:pic>
        <p:nvPicPr>
          <p:cNvPr id="12381" name="Picture 6"/>
          <p:cNvPicPr>
            <a:picLocks noChangeAspect="1" noChangeArrowheads="1"/>
          </p:cNvPicPr>
          <p:nvPr/>
        </p:nvPicPr>
        <p:blipFill>
          <a:blip r:embed="rId7" cstate="print"/>
          <a:srcRect l="3999" t="48000" r="3999" b="39999"/>
          <a:stretch>
            <a:fillRect/>
          </a:stretch>
        </p:blipFill>
        <p:spPr bwMode="auto">
          <a:xfrm>
            <a:off x="4800600" y="3429000"/>
            <a:ext cx="876300" cy="76200"/>
          </a:xfrm>
          <a:prstGeom prst="rect">
            <a:avLst/>
          </a:prstGeom>
          <a:noFill/>
          <a:ln w="9525">
            <a:noFill/>
            <a:miter lim="800000"/>
            <a:headEnd/>
            <a:tailEnd/>
          </a:ln>
        </p:spPr>
      </p:pic>
      <p:sp>
        <p:nvSpPr>
          <p:cNvPr id="12382" name="TextBox 185"/>
          <p:cNvSpPr txBox="1">
            <a:spLocks noChangeArrowheads="1"/>
          </p:cNvSpPr>
          <p:nvPr/>
        </p:nvSpPr>
        <p:spPr bwMode="auto">
          <a:xfrm>
            <a:off x="7467600" y="1981200"/>
            <a:ext cx="1676400" cy="1384300"/>
          </a:xfrm>
          <a:prstGeom prst="rect">
            <a:avLst/>
          </a:prstGeom>
          <a:noFill/>
          <a:ln w="9525">
            <a:noFill/>
            <a:miter lim="800000"/>
            <a:headEnd/>
            <a:tailEnd/>
          </a:ln>
        </p:spPr>
        <p:txBody>
          <a:bodyPr>
            <a:spAutoFit/>
          </a:bodyPr>
          <a:lstStyle/>
          <a:p>
            <a:pPr algn="ctr"/>
            <a:r>
              <a:rPr lang="en-US" sz="1400" b="1">
                <a:latin typeface="Calibri" pitchFamily="34" charset="0"/>
              </a:rPr>
              <a:t>Shared Resource</a:t>
            </a:r>
          </a:p>
          <a:p>
            <a:pPr algn="ctr"/>
            <a:r>
              <a:rPr lang="en-US" sz="1400" b="1">
                <a:latin typeface="Calibri" pitchFamily="34" charset="0"/>
              </a:rPr>
              <a:t>Cluster</a:t>
            </a:r>
          </a:p>
          <a:p>
            <a:pPr>
              <a:buFont typeface="Arial" pitchFamily="34" charset="0"/>
              <a:buChar char="•"/>
            </a:pPr>
            <a:r>
              <a:rPr lang="en-US" sz="1400">
                <a:latin typeface="Calibri" pitchFamily="34" charset="0"/>
              </a:rPr>
              <a:t> 16 GB/Node</a:t>
            </a:r>
          </a:p>
          <a:p>
            <a:pPr>
              <a:buFont typeface="Arial" pitchFamily="34" charset="0"/>
              <a:buChar char="•"/>
            </a:pPr>
            <a:r>
              <a:rPr lang="en-US" sz="1400">
                <a:latin typeface="Calibri" pitchFamily="34" charset="0"/>
              </a:rPr>
              <a:t> 4 - 8TB Total</a:t>
            </a:r>
          </a:p>
          <a:p>
            <a:pPr>
              <a:buFont typeface="Arial" pitchFamily="34" charset="0"/>
              <a:buChar char="•"/>
            </a:pPr>
            <a:r>
              <a:rPr lang="en-US" sz="1400">
                <a:latin typeface="Calibri" pitchFamily="34" charset="0"/>
              </a:rPr>
              <a:t> 256 GB/sec</a:t>
            </a:r>
          </a:p>
          <a:p>
            <a:pPr>
              <a:buFont typeface="Arial" pitchFamily="34" charset="0"/>
              <a:buChar char="•"/>
            </a:pPr>
            <a:r>
              <a:rPr lang="en-US" sz="1400">
                <a:latin typeface="Calibri" pitchFamily="34" charset="0"/>
              </a:rPr>
              <a:t>  ~ 20 TF</a:t>
            </a:r>
          </a:p>
        </p:txBody>
      </p:sp>
      <p:sp>
        <p:nvSpPr>
          <p:cNvPr id="12383" name="TextBox 186"/>
          <p:cNvSpPr txBox="1">
            <a:spLocks noChangeArrowheads="1"/>
          </p:cNvSpPr>
          <p:nvPr/>
        </p:nvSpPr>
        <p:spPr bwMode="auto">
          <a:xfrm>
            <a:off x="6781800" y="3124200"/>
            <a:ext cx="609600" cy="307975"/>
          </a:xfrm>
          <a:prstGeom prst="rect">
            <a:avLst/>
          </a:prstGeom>
          <a:noFill/>
          <a:ln w="9525">
            <a:noFill/>
            <a:miter lim="800000"/>
            <a:headEnd/>
            <a:tailEnd/>
          </a:ln>
        </p:spPr>
        <p:txBody>
          <a:bodyPr>
            <a:spAutoFit/>
          </a:bodyPr>
          <a:lstStyle/>
          <a:p>
            <a:r>
              <a:rPr lang="en-US" sz="1400">
                <a:solidFill>
                  <a:schemeClr val="bg1"/>
                </a:solidFill>
                <a:latin typeface="Calibri" pitchFamily="34" charset="0"/>
              </a:rPr>
              <a:t>x256</a:t>
            </a:r>
          </a:p>
        </p:txBody>
      </p:sp>
      <p:sp>
        <p:nvSpPr>
          <p:cNvPr id="12384" name="TextBox 187"/>
          <p:cNvSpPr txBox="1">
            <a:spLocks noChangeArrowheads="1"/>
          </p:cNvSpPr>
          <p:nvPr/>
        </p:nvSpPr>
        <p:spPr bwMode="auto">
          <a:xfrm>
            <a:off x="2057400" y="381000"/>
            <a:ext cx="6629400" cy="1200329"/>
          </a:xfrm>
          <a:prstGeom prst="rect">
            <a:avLst/>
          </a:prstGeom>
          <a:noFill/>
          <a:ln w="9525">
            <a:noFill/>
            <a:miter lim="800000"/>
            <a:headEnd/>
            <a:tailEnd/>
          </a:ln>
        </p:spPr>
        <p:txBody>
          <a:bodyPr>
            <a:spAutoFit/>
          </a:bodyPr>
          <a:lstStyle/>
          <a:p>
            <a:r>
              <a:rPr lang="en-US" sz="3600" b="1" dirty="0" smtClean="0">
                <a:latin typeface="Calibri" pitchFamily="34" charset="0"/>
              </a:rPr>
              <a:t>Background: </a:t>
            </a:r>
          </a:p>
          <a:p>
            <a:r>
              <a:rPr lang="en-US" sz="3600" b="1" dirty="0" smtClean="0">
                <a:latin typeface="Calibri" pitchFamily="34" charset="0"/>
              </a:rPr>
              <a:t>So, You want to build a cluster?</a:t>
            </a:r>
            <a:endParaRPr lang="en-US" sz="3600" b="1" dirty="0">
              <a:latin typeface="Calibri" pitchFamily="34" charset="0"/>
            </a:endParaRPr>
          </a:p>
        </p:txBody>
      </p:sp>
      <p:sp>
        <p:nvSpPr>
          <p:cNvPr id="1031" name="Cloud"/>
          <p:cNvSpPr>
            <a:spLocks noChangeAspect="1" noEditPoints="1" noChangeArrowheads="1"/>
          </p:cNvSpPr>
          <p:nvPr/>
        </p:nvSpPr>
        <p:spPr bwMode="auto">
          <a:xfrm>
            <a:off x="3505200" y="5943600"/>
            <a:ext cx="3048000" cy="79057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lumMod val="20000"/>
              <a:lumOff val="80000"/>
            </a:schemeClr>
          </a:solidFill>
          <a:ln w="9525">
            <a:solidFill>
              <a:srgbClr val="000000"/>
            </a:solidFill>
            <a:miter lim="800000"/>
            <a:headEnd/>
            <a:tailEnd/>
          </a:ln>
          <a:effectLst>
            <a:outerShdw dist="107763" dir="2700000" algn="ctr" rotWithShape="0">
              <a:srgbClr val="808080"/>
            </a:outerShdw>
          </a:effectLst>
        </p:spPr>
        <p:txBody>
          <a:bodyPr/>
          <a:lstStyle/>
          <a:p>
            <a:pPr algn="ctr" fontAlgn="auto">
              <a:spcBef>
                <a:spcPts val="0"/>
              </a:spcBef>
              <a:spcAft>
                <a:spcPts val="0"/>
              </a:spcAft>
              <a:defRPr/>
            </a:pPr>
            <a:r>
              <a:rPr lang="en-US" sz="1600" b="1" dirty="0">
                <a:latin typeface="+mn-lt"/>
              </a:rPr>
              <a:t>Campus Research Network</a:t>
            </a:r>
          </a:p>
        </p:txBody>
      </p:sp>
      <p:cxnSp>
        <p:nvCxnSpPr>
          <p:cNvPr id="191" name="Straight Connector 190"/>
          <p:cNvCxnSpPr>
            <a:stCxn id="1031" idx="3"/>
          </p:cNvCxnSpPr>
          <p:nvPr/>
        </p:nvCxnSpPr>
        <p:spPr>
          <a:xfrm flipV="1">
            <a:off x="5029200" y="5715000"/>
            <a:ext cx="1588" cy="27305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rot="5400000" flipH="1" flipV="1">
            <a:off x="4191794" y="5866606"/>
            <a:ext cx="3048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rot="5400000" flipH="1" flipV="1">
            <a:off x="1372394" y="3733006"/>
            <a:ext cx="3048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rot="5400000" flipH="1" flipV="1">
            <a:off x="3201194" y="3733006"/>
            <a:ext cx="3048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rot="5400000" flipH="1" flipV="1">
            <a:off x="5182394" y="3733006"/>
            <a:ext cx="3048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rot="5400000" flipH="1" flipV="1">
            <a:off x="6249194" y="3733006"/>
            <a:ext cx="304800" cy="158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Rounded Rectangle 201"/>
          <p:cNvSpPr/>
          <p:nvPr/>
        </p:nvSpPr>
        <p:spPr>
          <a:xfrm>
            <a:off x="6858000" y="3886200"/>
            <a:ext cx="2133600" cy="2743200"/>
          </a:xfrm>
          <a:prstGeom prst="roundRect">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393" name="TextBox 202"/>
          <p:cNvSpPr txBox="1">
            <a:spLocks noChangeArrowheads="1"/>
          </p:cNvSpPr>
          <p:nvPr/>
        </p:nvSpPr>
        <p:spPr bwMode="auto">
          <a:xfrm>
            <a:off x="6934200" y="4038600"/>
            <a:ext cx="1981200" cy="307975"/>
          </a:xfrm>
          <a:prstGeom prst="rect">
            <a:avLst/>
          </a:prstGeom>
          <a:noFill/>
          <a:ln w="9525">
            <a:noFill/>
            <a:miter lim="800000"/>
            <a:headEnd/>
            <a:tailEnd/>
          </a:ln>
        </p:spPr>
        <p:txBody>
          <a:bodyPr>
            <a:spAutoFit/>
          </a:bodyPr>
          <a:lstStyle/>
          <a:p>
            <a:pPr algn="ctr"/>
            <a:r>
              <a:rPr lang="en-US" sz="1400" b="1">
                <a:latin typeface="Calibri" pitchFamily="34" charset="0"/>
              </a:rPr>
              <a:t>UCSD Research Labs</a:t>
            </a:r>
          </a:p>
        </p:txBody>
      </p:sp>
      <p:sp>
        <p:nvSpPr>
          <p:cNvPr id="12394" name="TextBox 203"/>
          <p:cNvSpPr txBox="1">
            <a:spLocks noChangeArrowheads="1"/>
          </p:cNvSpPr>
          <p:nvPr/>
        </p:nvSpPr>
        <p:spPr bwMode="auto">
          <a:xfrm>
            <a:off x="3429000" y="4343400"/>
            <a:ext cx="1981200" cy="1169988"/>
          </a:xfrm>
          <a:prstGeom prst="rect">
            <a:avLst/>
          </a:prstGeom>
          <a:noFill/>
          <a:ln w="9525">
            <a:noFill/>
            <a:miter lim="800000"/>
            <a:headEnd/>
            <a:tailEnd/>
          </a:ln>
        </p:spPr>
        <p:txBody>
          <a:bodyPr>
            <a:spAutoFit/>
          </a:bodyPr>
          <a:lstStyle/>
          <a:p>
            <a:r>
              <a:rPr lang="en-US" sz="1400" b="1">
                <a:latin typeface="Calibri" pitchFamily="34" charset="0"/>
              </a:rPr>
              <a:t>Large Scale Storage</a:t>
            </a:r>
          </a:p>
          <a:p>
            <a:r>
              <a:rPr lang="en-US" sz="1400" b="1">
                <a:latin typeface="Calibri" pitchFamily="34" charset="0"/>
              </a:rPr>
              <a:t>(Working on RFP)</a:t>
            </a:r>
          </a:p>
          <a:p>
            <a:pPr>
              <a:buFont typeface="Arial" pitchFamily="34" charset="0"/>
              <a:buChar char="•"/>
            </a:pPr>
            <a:r>
              <a:rPr lang="en-US" sz="1400">
                <a:latin typeface="Calibri" pitchFamily="34" charset="0"/>
              </a:rPr>
              <a:t> 2 – 4 PB</a:t>
            </a:r>
          </a:p>
          <a:p>
            <a:pPr>
              <a:buFont typeface="Arial" pitchFamily="34" charset="0"/>
              <a:buChar char="•"/>
            </a:pPr>
            <a:r>
              <a:rPr lang="en-US" sz="1400">
                <a:latin typeface="Calibri" pitchFamily="34" charset="0"/>
              </a:rPr>
              <a:t> 50-125 GB/sec</a:t>
            </a:r>
          </a:p>
          <a:p>
            <a:pPr>
              <a:buFont typeface="Arial" pitchFamily="34" charset="0"/>
              <a:buChar char="•"/>
            </a:pPr>
            <a:r>
              <a:rPr lang="en-US" sz="1400">
                <a:latin typeface="Calibri" pitchFamily="34" charset="0"/>
              </a:rPr>
              <a:t> 3000 – 6000 disks</a:t>
            </a:r>
          </a:p>
        </p:txBody>
      </p:sp>
      <p:pic>
        <p:nvPicPr>
          <p:cNvPr id="12395" name="Picture 6"/>
          <p:cNvPicPr>
            <a:picLocks noChangeAspect="1" noChangeArrowheads="1"/>
          </p:cNvPicPr>
          <p:nvPr/>
        </p:nvPicPr>
        <p:blipFill>
          <a:blip r:embed="rId7" cstate="print"/>
          <a:srcRect l="3999" t="48000" r="3999" b="39999"/>
          <a:stretch>
            <a:fillRect/>
          </a:stretch>
        </p:blipFill>
        <p:spPr bwMode="auto">
          <a:xfrm>
            <a:off x="6934200" y="4343400"/>
            <a:ext cx="876300" cy="76200"/>
          </a:xfrm>
          <a:prstGeom prst="rect">
            <a:avLst/>
          </a:prstGeom>
          <a:noFill/>
          <a:ln w="9525">
            <a:noFill/>
            <a:miter lim="800000"/>
            <a:headEnd/>
            <a:tailEnd/>
          </a:ln>
        </p:spPr>
      </p:pic>
      <p:pic>
        <p:nvPicPr>
          <p:cNvPr id="12396" name="Picture 6"/>
          <p:cNvPicPr>
            <a:picLocks noChangeAspect="1" noChangeArrowheads="1"/>
          </p:cNvPicPr>
          <p:nvPr/>
        </p:nvPicPr>
        <p:blipFill>
          <a:blip r:embed="rId7" cstate="print"/>
          <a:srcRect l="3999" t="48000" r="3999" b="39999"/>
          <a:stretch>
            <a:fillRect/>
          </a:stretch>
        </p:blipFill>
        <p:spPr bwMode="auto">
          <a:xfrm>
            <a:off x="6934200" y="4419600"/>
            <a:ext cx="876300" cy="76200"/>
          </a:xfrm>
          <a:prstGeom prst="rect">
            <a:avLst/>
          </a:prstGeom>
          <a:noFill/>
          <a:ln w="9525">
            <a:noFill/>
            <a:miter lim="800000"/>
            <a:headEnd/>
            <a:tailEnd/>
          </a:ln>
        </p:spPr>
      </p:pic>
      <p:pic>
        <p:nvPicPr>
          <p:cNvPr id="12397" name="Picture 6"/>
          <p:cNvPicPr>
            <a:picLocks noChangeAspect="1" noChangeArrowheads="1"/>
          </p:cNvPicPr>
          <p:nvPr/>
        </p:nvPicPr>
        <p:blipFill>
          <a:blip r:embed="rId7" cstate="print"/>
          <a:srcRect l="3999" t="48000" r="3999" b="39999"/>
          <a:stretch>
            <a:fillRect/>
          </a:stretch>
        </p:blipFill>
        <p:spPr bwMode="auto">
          <a:xfrm>
            <a:off x="6934200" y="4495800"/>
            <a:ext cx="876300" cy="76200"/>
          </a:xfrm>
          <a:prstGeom prst="rect">
            <a:avLst/>
          </a:prstGeom>
          <a:noFill/>
          <a:ln w="9525">
            <a:noFill/>
            <a:miter lim="800000"/>
            <a:headEnd/>
            <a:tailEnd/>
          </a:ln>
        </p:spPr>
      </p:pic>
      <p:pic>
        <p:nvPicPr>
          <p:cNvPr id="12398" name="Picture 6"/>
          <p:cNvPicPr>
            <a:picLocks noChangeAspect="1" noChangeArrowheads="1"/>
          </p:cNvPicPr>
          <p:nvPr/>
        </p:nvPicPr>
        <p:blipFill>
          <a:blip r:embed="rId7" cstate="print"/>
          <a:srcRect l="3999" t="48000" r="3999" b="39999"/>
          <a:stretch>
            <a:fillRect/>
          </a:stretch>
        </p:blipFill>
        <p:spPr bwMode="auto">
          <a:xfrm>
            <a:off x="6934200" y="4572000"/>
            <a:ext cx="876300" cy="76200"/>
          </a:xfrm>
          <a:prstGeom prst="rect">
            <a:avLst/>
          </a:prstGeom>
          <a:noFill/>
          <a:ln w="9525">
            <a:noFill/>
            <a:miter lim="800000"/>
            <a:headEnd/>
            <a:tailEnd/>
          </a:ln>
        </p:spPr>
      </p:pic>
      <p:pic>
        <p:nvPicPr>
          <p:cNvPr id="12399" name="Picture 6"/>
          <p:cNvPicPr>
            <a:picLocks noChangeAspect="1" noChangeArrowheads="1"/>
          </p:cNvPicPr>
          <p:nvPr/>
        </p:nvPicPr>
        <p:blipFill>
          <a:blip r:embed="rId7" cstate="print"/>
          <a:srcRect l="3999" t="48000" r="3999" b="39999"/>
          <a:stretch>
            <a:fillRect/>
          </a:stretch>
        </p:blipFill>
        <p:spPr bwMode="auto">
          <a:xfrm>
            <a:off x="6934200" y="4648200"/>
            <a:ext cx="876300" cy="76200"/>
          </a:xfrm>
          <a:prstGeom prst="rect">
            <a:avLst/>
          </a:prstGeom>
          <a:noFill/>
          <a:ln w="9525">
            <a:noFill/>
            <a:miter lim="800000"/>
            <a:headEnd/>
            <a:tailEnd/>
          </a:ln>
        </p:spPr>
      </p:pic>
      <p:pic>
        <p:nvPicPr>
          <p:cNvPr id="12400" name="Picture 6"/>
          <p:cNvPicPr>
            <a:picLocks noChangeAspect="1" noChangeArrowheads="1"/>
          </p:cNvPicPr>
          <p:nvPr/>
        </p:nvPicPr>
        <p:blipFill>
          <a:blip r:embed="rId7" cstate="print"/>
          <a:srcRect l="3999" t="48000" r="3999" b="39999"/>
          <a:stretch>
            <a:fillRect/>
          </a:stretch>
        </p:blipFill>
        <p:spPr bwMode="auto">
          <a:xfrm>
            <a:off x="6934200" y="4724400"/>
            <a:ext cx="876300" cy="76200"/>
          </a:xfrm>
          <a:prstGeom prst="rect">
            <a:avLst/>
          </a:prstGeom>
          <a:noFill/>
          <a:ln w="9525">
            <a:noFill/>
            <a:miter lim="800000"/>
            <a:headEnd/>
            <a:tailEnd/>
          </a:ln>
        </p:spPr>
      </p:pic>
      <p:pic>
        <p:nvPicPr>
          <p:cNvPr id="12401" name="Picture 6"/>
          <p:cNvPicPr>
            <a:picLocks noChangeAspect="1" noChangeArrowheads="1"/>
          </p:cNvPicPr>
          <p:nvPr/>
        </p:nvPicPr>
        <p:blipFill>
          <a:blip r:embed="rId7" cstate="print"/>
          <a:srcRect l="3999" t="48000" r="3999" b="39999"/>
          <a:stretch>
            <a:fillRect/>
          </a:stretch>
        </p:blipFill>
        <p:spPr bwMode="auto">
          <a:xfrm>
            <a:off x="6934200" y="4800600"/>
            <a:ext cx="876300" cy="76200"/>
          </a:xfrm>
          <a:prstGeom prst="rect">
            <a:avLst/>
          </a:prstGeom>
          <a:noFill/>
          <a:ln w="9525">
            <a:noFill/>
            <a:miter lim="800000"/>
            <a:headEnd/>
            <a:tailEnd/>
          </a:ln>
        </p:spPr>
      </p:pic>
      <p:pic>
        <p:nvPicPr>
          <p:cNvPr id="12402" name="Picture 6"/>
          <p:cNvPicPr>
            <a:picLocks noChangeAspect="1" noChangeArrowheads="1"/>
          </p:cNvPicPr>
          <p:nvPr/>
        </p:nvPicPr>
        <p:blipFill>
          <a:blip r:embed="rId7" cstate="print"/>
          <a:srcRect l="3999" t="48000" r="3999" b="39999"/>
          <a:stretch>
            <a:fillRect/>
          </a:stretch>
        </p:blipFill>
        <p:spPr bwMode="auto">
          <a:xfrm>
            <a:off x="6934200" y="4876800"/>
            <a:ext cx="876300" cy="76200"/>
          </a:xfrm>
          <a:prstGeom prst="rect">
            <a:avLst/>
          </a:prstGeom>
          <a:noFill/>
          <a:ln w="9525">
            <a:noFill/>
            <a:miter lim="800000"/>
            <a:headEnd/>
            <a:tailEnd/>
          </a:ln>
        </p:spPr>
      </p:pic>
      <p:pic>
        <p:nvPicPr>
          <p:cNvPr id="12403" name="Picture 6"/>
          <p:cNvPicPr>
            <a:picLocks noChangeAspect="1" noChangeArrowheads="1"/>
          </p:cNvPicPr>
          <p:nvPr/>
        </p:nvPicPr>
        <p:blipFill>
          <a:blip r:embed="rId7" cstate="print"/>
          <a:srcRect l="3999" t="48000" r="3999" b="39999"/>
          <a:stretch>
            <a:fillRect/>
          </a:stretch>
        </p:blipFill>
        <p:spPr bwMode="auto">
          <a:xfrm>
            <a:off x="6934200" y="4953000"/>
            <a:ext cx="876300" cy="76200"/>
          </a:xfrm>
          <a:prstGeom prst="rect">
            <a:avLst/>
          </a:prstGeom>
          <a:noFill/>
          <a:ln w="9525">
            <a:noFill/>
            <a:miter lim="800000"/>
            <a:headEnd/>
            <a:tailEnd/>
          </a:ln>
        </p:spPr>
      </p:pic>
      <p:pic>
        <p:nvPicPr>
          <p:cNvPr id="12404" name="Picture 6"/>
          <p:cNvPicPr>
            <a:picLocks noChangeAspect="1" noChangeArrowheads="1"/>
          </p:cNvPicPr>
          <p:nvPr/>
        </p:nvPicPr>
        <p:blipFill>
          <a:blip r:embed="rId7" cstate="print"/>
          <a:srcRect l="3999" t="48000" r="3999" b="39999"/>
          <a:stretch>
            <a:fillRect/>
          </a:stretch>
        </p:blipFill>
        <p:spPr bwMode="auto">
          <a:xfrm>
            <a:off x="6934200" y="5029200"/>
            <a:ext cx="876300" cy="76200"/>
          </a:xfrm>
          <a:prstGeom prst="rect">
            <a:avLst/>
          </a:prstGeom>
          <a:noFill/>
          <a:ln w="9525">
            <a:noFill/>
            <a:miter lim="800000"/>
            <a:headEnd/>
            <a:tailEnd/>
          </a:ln>
        </p:spPr>
      </p:pic>
      <p:pic>
        <p:nvPicPr>
          <p:cNvPr id="12405" name="Picture 6"/>
          <p:cNvPicPr>
            <a:picLocks noChangeAspect="1" noChangeArrowheads="1"/>
          </p:cNvPicPr>
          <p:nvPr/>
        </p:nvPicPr>
        <p:blipFill>
          <a:blip r:embed="rId7" cstate="print"/>
          <a:srcRect l="3999" t="48000" r="3999" b="39999"/>
          <a:stretch>
            <a:fillRect/>
          </a:stretch>
        </p:blipFill>
        <p:spPr bwMode="auto">
          <a:xfrm>
            <a:off x="6934200" y="5105400"/>
            <a:ext cx="876300" cy="76200"/>
          </a:xfrm>
          <a:prstGeom prst="rect">
            <a:avLst/>
          </a:prstGeom>
          <a:noFill/>
          <a:ln w="9525">
            <a:noFill/>
            <a:miter lim="800000"/>
            <a:headEnd/>
            <a:tailEnd/>
          </a:ln>
        </p:spPr>
      </p:pic>
      <p:pic>
        <p:nvPicPr>
          <p:cNvPr id="12406" name="Picture 6"/>
          <p:cNvPicPr>
            <a:picLocks noChangeAspect="1" noChangeArrowheads="1"/>
          </p:cNvPicPr>
          <p:nvPr/>
        </p:nvPicPr>
        <p:blipFill>
          <a:blip r:embed="rId7" cstate="print"/>
          <a:srcRect l="3999" t="48000" r="3999" b="39999"/>
          <a:stretch>
            <a:fillRect/>
          </a:stretch>
        </p:blipFill>
        <p:spPr bwMode="auto">
          <a:xfrm>
            <a:off x="7962900" y="4343400"/>
            <a:ext cx="876300" cy="76200"/>
          </a:xfrm>
          <a:prstGeom prst="rect">
            <a:avLst/>
          </a:prstGeom>
          <a:noFill/>
          <a:ln w="9525">
            <a:noFill/>
            <a:miter lim="800000"/>
            <a:headEnd/>
            <a:tailEnd/>
          </a:ln>
        </p:spPr>
      </p:pic>
      <p:pic>
        <p:nvPicPr>
          <p:cNvPr id="12407" name="Picture 6"/>
          <p:cNvPicPr>
            <a:picLocks noChangeAspect="1" noChangeArrowheads="1"/>
          </p:cNvPicPr>
          <p:nvPr/>
        </p:nvPicPr>
        <p:blipFill>
          <a:blip r:embed="rId7" cstate="print"/>
          <a:srcRect l="3999" t="48000" r="3999" b="39999"/>
          <a:stretch>
            <a:fillRect/>
          </a:stretch>
        </p:blipFill>
        <p:spPr bwMode="auto">
          <a:xfrm>
            <a:off x="7962900" y="4419600"/>
            <a:ext cx="876300" cy="76200"/>
          </a:xfrm>
          <a:prstGeom prst="rect">
            <a:avLst/>
          </a:prstGeom>
          <a:noFill/>
          <a:ln w="9525">
            <a:noFill/>
            <a:miter lim="800000"/>
            <a:headEnd/>
            <a:tailEnd/>
          </a:ln>
        </p:spPr>
      </p:pic>
      <p:pic>
        <p:nvPicPr>
          <p:cNvPr id="12408" name="Picture 6"/>
          <p:cNvPicPr>
            <a:picLocks noChangeAspect="1" noChangeArrowheads="1"/>
          </p:cNvPicPr>
          <p:nvPr/>
        </p:nvPicPr>
        <p:blipFill>
          <a:blip r:embed="rId7" cstate="print"/>
          <a:srcRect l="3999" t="48000" r="3999" b="39999"/>
          <a:stretch>
            <a:fillRect/>
          </a:stretch>
        </p:blipFill>
        <p:spPr bwMode="auto">
          <a:xfrm>
            <a:off x="7962900" y="4495800"/>
            <a:ext cx="876300" cy="76200"/>
          </a:xfrm>
          <a:prstGeom prst="rect">
            <a:avLst/>
          </a:prstGeom>
          <a:noFill/>
          <a:ln w="9525">
            <a:noFill/>
            <a:miter lim="800000"/>
            <a:headEnd/>
            <a:tailEnd/>
          </a:ln>
        </p:spPr>
      </p:pic>
      <p:pic>
        <p:nvPicPr>
          <p:cNvPr id="12409" name="Picture 6"/>
          <p:cNvPicPr>
            <a:picLocks noChangeAspect="1" noChangeArrowheads="1"/>
          </p:cNvPicPr>
          <p:nvPr/>
        </p:nvPicPr>
        <p:blipFill>
          <a:blip r:embed="rId7" cstate="print"/>
          <a:srcRect l="3999" t="48000" r="3999" b="39999"/>
          <a:stretch>
            <a:fillRect/>
          </a:stretch>
        </p:blipFill>
        <p:spPr bwMode="auto">
          <a:xfrm>
            <a:off x="7962900" y="4572000"/>
            <a:ext cx="876300" cy="76200"/>
          </a:xfrm>
          <a:prstGeom prst="rect">
            <a:avLst/>
          </a:prstGeom>
          <a:noFill/>
          <a:ln w="9525">
            <a:noFill/>
            <a:miter lim="800000"/>
            <a:headEnd/>
            <a:tailEnd/>
          </a:ln>
        </p:spPr>
      </p:pic>
      <p:pic>
        <p:nvPicPr>
          <p:cNvPr id="12410" name="Picture 6"/>
          <p:cNvPicPr>
            <a:picLocks noChangeAspect="1" noChangeArrowheads="1"/>
          </p:cNvPicPr>
          <p:nvPr/>
        </p:nvPicPr>
        <p:blipFill>
          <a:blip r:embed="rId7" cstate="print"/>
          <a:srcRect l="3999" t="48000" r="3999" b="39999"/>
          <a:stretch>
            <a:fillRect/>
          </a:stretch>
        </p:blipFill>
        <p:spPr bwMode="auto">
          <a:xfrm>
            <a:off x="7962900" y="4648200"/>
            <a:ext cx="876300" cy="76200"/>
          </a:xfrm>
          <a:prstGeom prst="rect">
            <a:avLst/>
          </a:prstGeom>
          <a:noFill/>
          <a:ln w="9525">
            <a:noFill/>
            <a:miter lim="800000"/>
            <a:headEnd/>
            <a:tailEnd/>
          </a:ln>
        </p:spPr>
      </p:pic>
      <p:pic>
        <p:nvPicPr>
          <p:cNvPr id="12411" name="Picture 6"/>
          <p:cNvPicPr>
            <a:picLocks noChangeAspect="1" noChangeArrowheads="1"/>
          </p:cNvPicPr>
          <p:nvPr/>
        </p:nvPicPr>
        <p:blipFill>
          <a:blip r:embed="rId7" cstate="print"/>
          <a:srcRect l="3999" t="48000" r="3999" b="39999"/>
          <a:stretch>
            <a:fillRect/>
          </a:stretch>
        </p:blipFill>
        <p:spPr bwMode="auto">
          <a:xfrm>
            <a:off x="7962900" y="4724400"/>
            <a:ext cx="876300" cy="76200"/>
          </a:xfrm>
          <a:prstGeom prst="rect">
            <a:avLst/>
          </a:prstGeom>
          <a:noFill/>
          <a:ln w="9525">
            <a:noFill/>
            <a:miter lim="800000"/>
            <a:headEnd/>
            <a:tailEnd/>
          </a:ln>
        </p:spPr>
      </p:pic>
      <p:pic>
        <p:nvPicPr>
          <p:cNvPr id="12412" name="Picture 6"/>
          <p:cNvPicPr>
            <a:picLocks noChangeAspect="1" noChangeArrowheads="1"/>
          </p:cNvPicPr>
          <p:nvPr/>
        </p:nvPicPr>
        <p:blipFill>
          <a:blip r:embed="rId7" cstate="print"/>
          <a:srcRect l="3999" t="48000" r="3999" b="39999"/>
          <a:stretch>
            <a:fillRect/>
          </a:stretch>
        </p:blipFill>
        <p:spPr bwMode="auto">
          <a:xfrm>
            <a:off x="7962900" y="4800600"/>
            <a:ext cx="876300" cy="76200"/>
          </a:xfrm>
          <a:prstGeom prst="rect">
            <a:avLst/>
          </a:prstGeom>
          <a:noFill/>
          <a:ln w="9525">
            <a:noFill/>
            <a:miter lim="800000"/>
            <a:headEnd/>
            <a:tailEnd/>
          </a:ln>
        </p:spPr>
      </p:pic>
      <p:pic>
        <p:nvPicPr>
          <p:cNvPr id="12413" name="Picture 6"/>
          <p:cNvPicPr>
            <a:picLocks noChangeAspect="1" noChangeArrowheads="1"/>
          </p:cNvPicPr>
          <p:nvPr/>
        </p:nvPicPr>
        <p:blipFill>
          <a:blip r:embed="rId7" cstate="print"/>
          <a:srcRect l="3999" t="48000" r="3999" b="39999"/>
          <a:stretch>
            <a:fillRect/>
          </a:stretch>
        </p:blipFill>
        <p:spPr bwMode="auto">
          <a:xfrm>
            <a:off x="7962900" y="4876800"/>
            <a:ext cx="876300" cy="76200"/>
          </a:xfrm>
          <a:prstGeom prst="rect">
            <a:avLst/>
          </a:prstGeom>
          <a:noFill/>
          <a:ln w="9525">
            <a:noFill/>
            <a:miter lim="800000"/>
            <a:headEnd/>
            <a:tailEnd/>
          </a:ln>
        </p:spPr>
      </p:pic>
      <p:pic>
        <p:nvPicPr>
          <p:cNvPr id="12414" name="Picture 6"/>
          <p:cNvPicPr>
            <a:picLocks noChangeAspect="1" noChangeArrowheads="1"/>
          </p:cNvPicPr>
          <p:nvPr/>
        </p:nvPicPr>
        <p:blipFill>
          <a:blip r:embed="rId7" cstate="print"/>
          <a:srcRect l="3999" t="48000" r="3999" b="39999"/>
          <a:stretch>
            <a:fillRect/>
          </a:stretch>
        </p:blipFill>
        <p:spPr bwMode="auto">
          <a:xfrm>
            <a:off x="7962900" y="4953000"/>
            <a:ext cx="876300" cy="76200"/>
          </a:xfrm>
          <a:prstGeom prst="rect">
            <a:avLst/>
          </a:prstGeom>
          <a:noFill/>
          <a:ln w="9525">
            <a:noFill/>
            <a:miter lim="800000"/>
            <a:headEnd/>
            <a:tailEnd/>
          </a:ln>
        </p:spPr>
      </p:pic>
      <p:pic>
        <p:nvPicPr>
          <p:cNvPr id="12415" name="Picture 6"/>
          <p:cNvPicPr>
            <a:picLocks noChangeAspect="1" noChangeArrowheads="1"/>
          </p:cNvPicPr>
          <p:nvPr/>
        </p:nvPicPr>
        <p:blipFill>
          <a:blip r:embed="rId7" cstate="print"/>
          <a:srcRect l="3999" t="48000" r="3999" b="39999"/>
          <a:stretch>
            <a:fillRect/>
          </a:stretch>
        </p:blipFill>
        <p:spPr bwMode="auto">
          <a:xfrm>
            <a:off x="7962900" y="5029200"/>
            <a:ext cx="876300" cy="76200"/>
          </a:xfrm>
          <a:prstGeom prst="rect">
            <a:avLst/>
          </a:prstGeom>
          <a:noFill/>
          <a:ln w="9525">
            <a:noFill/>
            <a:miter lim="800000"/>
            <a:headEnd/>
            <a:tailEnd/>
          </a:ln>
        </p:spPr>
      </p:pic>
      <p:pic>
        <p:nvPicPr>
          <p:cNvPr id="12416" name="Picture 6"/>
          <p:cNvPicPr>
            <a:picLocks noChangeAspect="1" noChangeArrowheads="1"/>
          </p:cNvPicPr>
          <p:nvPr/>
        </p:nvPicPr>
        <p:blipFill>
          <a:blip r:embed="rId7" cstate="print"/>
          <a:srcRect l="3999" t="48000" r="3999" b="39999"/>
          <a:stretch>
            <a:fillRect/>
          </a:stretch>
        </p:blipFill>
        <p:spPr bwMode="auto">
          <a:xfrm>
            <a:off x="7962900" y="5105400"/>
            <a:ext cx="876300" cy="76200"/>
          </a:xfrm>
          <a:prstGeom prst="rect">
            <a:avLst/>
          </a:prstGeom>
          <a:noFill/>
          <a:ln w="9525">
            <a:noFill/>
            <a:miter lim="800000"/>
            <a:headEnd/>
            <a:tailEnd/>
          </a:ln>
        </p:spPr>
      </p:pic>
      <p:pic>
        <p:nvPicPr>
          <p:cNvPr id="12417" name="Picture 8"/>
          <p:cNvPicPr>
            <a:picLocks noChangeAspect="1" noChangeArrowheads="1"/>
          </p:cNvPicPr>
          <p:nvPr/>
        </p:nvPicPr>
        <p:blipFill>
          <a:blip r:embed="rId8" cstate="print"/>
          <a:srcRect/>
          <a:stretch>
            <a:fillRect/>
          </a:stretch>
        </p:blipFill>
        <p:spPr bwMode="auto">
          <a:xfrm>
            <a:off x="7239000" y="5410200"/>
            <a:ext cx="1323975" cy="857250"/>
          </a:xfrm>
          <a:prstGeom prst="rect">
            <a:avLst/>
          </a:prstGeom>
          <a:noFill/>
          <a:ln w="9525" cmpd="thickThin">
            <a:solidFill>
              <a:srgbClr val="000000"/>
            </a:solid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5"/>
          <p:cNvSpPr>
            <a:spLocks noGrp="1"/>
          </p:cNvSpPr>
          <p:nvPr>
            <p:ph type="ftr" sz="quarter" idx="4294967295"/>
          </p:nvPr>
        </p:nvSpPr>
        <p:spPr>
          <a:xfrm>
            <a:off x="3124200" y="6356350"/>
            <a:ext cx="2895600" cy="365125"/>
          </a:xfrm>
          <a:noFill/>
        </p:spPr>
        <p:txBody>
          <a:bodyPr/>
          <a:lstStyle/>
          <a:p>
            <a:r>
              <a:rPr lang="en-US" dirty="0" smtClean="0"/>
              <a:t>© 2009 UC Regents</a:t>
            </a:r>
          </a:p>
        </p:txBody>
      </p:sp>
      <p:sp>
        <p:nvSpPr>
          <p:cNvPr id="10243" name="Slide Number Placeholder 6"/>
          <p:cNvSpPr>
            <a:spLocks noGrp="1"/>
          </p:cNvSpPr>
          <p:nvPr>
            <p:ph type="sldNum" sz="quarter" idx="12"/>
          </p:nvPr>
        </p:nvSpPr>
        <p:spPr>
          <a:noFill/>
        </p:spPr>
        <p:txBody>
          <a:bodyPr/>
          <a:lstStyle/>
          <a:p>
            <a:fld id="{3897DA13-4AB8-407B-A7FB-A46639586D49}" type="slidenum">
              <a:rPr lang="en-US" smtClean="0"/>
              <a:pPr/>
              <a:t>18</a:t>
            </a:fld>
            <a:endParaRPr lang="en-US" smtClean="0"/>
          </a:p>
        </p:txBody>
      </p:sp>
      <p:sp>
        <p:nvSpPr>
          <p:cNvPr id="10244" name="Rectangle 2"/>
          <p:cNvSpPr>
            <a:spLocks noGrp="1" noChangeArrowheads="1"/>
          </p:cNvSpPr>
          <p:nvPr>
            <p:ph type="title"/>
          </p:nvPr>
        </p:nvSpPr>
        <p:spPr>
          <a:xfrm>
            <a:off x="762000" y="533400"/>
            <a:ext cx="8162925" cy="1090613"/>
          </a:xfrm>
        </p:spPr>
        <p:txBody>
          <a:bodyPr/>
          <a:lstStyle/>
          <a:p>
            <a:pPr algn="ctr" eaLnBrk="1" hangingPunct="1"/>
            <a:r>
              <a:rPr lang="en-US" sz="3200" dirty="0" smtClean="0"/>
              <a:t>The Modern “Cluster” Architecture is Not Just an MPI Cluster</a:t>
            </a:r>
          </a:p>
        </p:txBody>
      </p:sp>
      <p:pic>
        <p:nvPicPr>
          <p:cNvPr id="10245" name="Picture 3" descr="camera-cluster-arch"/>
          <p:cNvPicPr>
            <a:picLocks noGrp="1" noChangeAspect="1" noChangeArrowheads="1"/>
          </p:cNvPicPr>
          <p:nvPr>
            <p:ph type="chart" sz="half" idx="2"/>
          </p:nvPr>
        </p:nvPicPr>
        <p:blipFill>
          <a:blip r:embed="rId3" cstate="print"/>
          <a:srcRect/>
          <a:stretch>
            <a:fillRect/>
          </a:stretch>
        </p:blipFill>
        <p:spPr>
          <a:xfrm>
            <a:off x="0" y="1752600"/>
            <a:ext cx="6723063" cy="4729163"/>
          </a:xfrm>
        </p:spPr>
      </p:pic>
      <p:pic>
        <p:nvPicPr>
          <p:cNvPr id="10246" name="Picture 4" descr="CAMERA_server_sm"/>
          <p:cNvPicPr>
            <a:picLocks noChangeAspect="1" noChangeArrowheads="1"/>
          </p:cNvPicPr>
          <p:nvPr/>
        </p:nvPicPr>
        <p:blipFill>
          <a:blip r:embed="rId4" cstate="print"/>
          <a:srcRect/>
          <a:stretch>
            <a:fillRect/>
          </a:stretch>
        </p:blipFill>
        <p:spPr bwMode="auto">
          <a:xfrm>
            <a:off x="6629400" y="4495800"/>
            <a:ext cx="2514600" cy="1884363"/>
          </a:xfrm>
          <a:prstGeom prst="rect">
            <a:avLst/>
          </a:prstGeom>
          <a:noFill/>
          <a:ln w="9525">
            <a:noFill/>
            <a:miter lim="800000"/>
            <a:headEnd/>
            <a:tailEnd/>
          </a:ln>
        </p:spPr>
      </p:pic>
      <p:pic>
        <p:nvPicPr>
          <p:cNvPr id="10247" name="Picture 5" descr="Camera-Logo"/>
          <p:cNvPicPr>
            <a:picLocks noChangeAspect="1" noChangeArrowheads="1"/>
          </p:cNvPicPr>
          <p:nvPr/>
        </p:nvPicPr>
        <p:blipFill>
          <a:blip r:embed="rId5" cstate="print"/>
          <a:srcRect/>
          <a:stretch>
            <a:fillRect/>
          </a:stretch>
        </p:blipFill>
        <p:spPr bwMode="auto">
          <a:xfrm>
            <a:off x="7620000" y="0"/>
            <a:ext cx="1524000" cy="747713"/>
          </a:xfrm>
          <a:prstGeom prst="rect">
            <a:avLst/>
          </a:prstGeom>
          <a:noFill/>
          <a:ln w="9525">
            <a:noFill/>
            <a:miter lim="800000"/>
            <a:headEnd/>
            <a:tailEnd/>
          </a:ln>
        </p:spPr>
      </p:pic>
      <p:grpSp>
        <p:nvGrpSpPr>
          <p:cNvPr id="2" name="Group 9"/>
          <p:cNvGrpSpPr/>
          <p:nvPr/>
        </p:nvGrpSpPr>
        <p:grpSpPr>
          <a:xfrm>
            <a:off x="4009292" y="2296796"/>
            <a:ext cx="4906108" cy="3927842"/>
            <a:chOff x="4009292" y="2296796"/>
            <a:chExt cx="4906108" cy="3927842"/>
          </a:xfrm>
        </p:grpSpPr>
        <p:sp>
          <p:nvSpPr>
            <p:cNvPr id="8" name="Freeform 7"/>
            <p:cNvSpPr/>
            <p:nvPr/>
          </p:nvSpPr>
          <p:spPr>
            <a:xfrm>
              <a:off x="4009292" y="2296796"/>
              <a:ext cx="3291840" cy="3927842"/>
            </a:xfrm>
            <a:custGeom>
              <a:avLst/>
              <a:gdLst>
                <a:gd name="connsiteX0" fmla="*/ 14068 w 3291840"/>
                <a:gd name="connsiteY0" fmla="*/ 741826 h 3927842"/>
                <a:gd name="connsiteX1" fmla="*/ 28136 w 3291840"/>
                <a:gd name="connsiteY1" fmla="*/ 882502 h 3927842"/>
                <a:gd name="connsiteX2" fmla="*/ 56271 w 3291840"/>
                <a:gd name="connsiteY2" fmla="*/ 1163856 h 3927842"/>
                <a:gd name="connsiteX3" fmla="*/ 84406 w 3291840"/>
                <a:gd name="connsiteY3" fmla="*/ 1276398 h 3927842"/>
                <a:gd name="connsiteX4" fmla="*/ 112542 w 3291840"/>
                <a:gd name="connsiteY4" fmla="*/ 1445210 h 3927842"/>
                <a:gd name="connsiteX5" fmla="*/ 126610 w 3291840"/>
                <a:gd name="connsiteY5" fmla="*/ 1670293 h 3927842"/>
                <a:gd name="connsiteX6" fmla="*/ 168813 w 3291840"/>
                <a:gd name="connsiteY6" fmla="*/ 1768767 h 3927842"/>
                <a:gd name="connsiteX7" fmla="*/ 211016 w 3291840"/>
                <a:gd name="connsiteY7" fmla="*/ 1796902 h 3927842"/>
                <a:gd name="connsiteX8" fmla="*/ 239151 w 3291840"/>
                <a:gd name="connsiteY8" fmla="*/ 1825038 h 3927842"/>
                <a:gd name="connsiteX9" fmla="*/ 281354 w 3291840"/>
                <a:gd name="connsiteY9" fmla="*/ 1839106 h 3927842"/>
                <a:gd name="connsiteX10" fmla="*/ 337625 w 3291840"/>
                <a:gd name="connsiteY10" fmla="*/ 1867241 h 3927842"/>
                <a:gd name="connsiteX11" fmla="*/ 478302 w 3291840"/>
                <a:gd name="connsiteY11" fmla="*/ 1923512 h 3927842"/>
                <a:gd name="connsiteX12" fmla="*/ 548640 w 3291840"/>
                <a:gd name="connsiteY12" fmla="*/ 1979782 h 3927842"/>
                <a:gd name="connsiteX13" fmla="*/ 633046 w 3291840"/>
                <a:gd name="connsiteY13" fmla="*/ 2036053 h 3927842"/>
                <a:gd name="connsiteX14" fmla="*/ 717453 w 3291840"/>
                <a:gd name="connsiteY14" fmla="*/ 2092324 h 3927842"/>
                <a:gd name="connsiteX15" fmla="*/ 759656 w 3291840"/>
                <a:gd name="connsiteY15" fmla="*/ 2120459 h 3927842"/>
                <a:gd name="connsiteX16" fmla="*/ 815926 w 3291840"/>
                <a:gd name="connsiteY16" fmla="*/ 2162662 h 3927842"/>
                <a:gd name="connsiteX17" fmla="*/ 872197 w 3291840"/>
                <a:gd name="connsiteY17" fmla="*/ 2190798 h 3927842"/>
                <a:gd name="connsiteX18" fmla="*/ 984739 w 3291840"/>
                <a:gd name="connsiteY18" fmla="*/ 2289272 h 3927842"/>
                <a:gd name="connsiteX19" fmla="*/ 1012874 w 3291840"/>
                <a:gd name="connsiteY19" fmla="*/ 2331475 h 3927842"/>
                <a:gd name="connsiteX20" fmla="*/ 1026942 w 3291840"/>
                <a:gd name="connsiteY20" fmla="*/ 2373678 h 3927842"/>
                <a:gd name="connsiteX21" fmla="*/ 1069145 w 3291840"/>
                <a:gd name="connsiteY21" fmla="*/ 2415881 h 3927842"/>
                <a:gd name="connsiteX22" fmla="*/ 1097280 w 3291840"/>
                <a:gd name="connsiteY22" fmla="*/ 2458084 h 3927842"/>
                <a:gd name="connsiteX23" fmla="*/ 1139483 w 3291840"/>
                <a:gd name="connsiteY23" fmla="*/ 2500287 h 3927842"/>
                <a:gd name="connsiteX24" fmla="*/ 1167619 w 3291840"/>
                <a:gd name="connsiteY24" fmla="*/ 2542490 h 3927842"/>
                <a:gd name="connsiteX25" fmla="*/ 1195754 w 3291840"/>
                <a:gd name="connsiteY25" fmla="*/ 2570626 h 3927842"/>
                <a:gd name="connsiteX26" fmla="*/ 1252025 w 3291840"/>
                <a:gd name="connsiteY26" fmla="*/ 2655032 h 3927842"/>
                <a:gd name="connsiteX27" fmla="*/ 1280160 w 3291840"/>
                <a:gd name="connsiteY27" fmla="*/ 2697235 h 3927842"/>
                <a:gd name="connsiteX28" fmla="*/ 1308296 w 3291840"/>
                <a:gd name="connsiteY28" fmla="*/ 2725370 h 3927842"/>
                <a:gd name="connsiteX29" fmla="*/ 1322363 w 3291840"/>
                <a:gd name="connsiteY29" fmla="*/ 2767573 h 3927842"/>
                <a:gd name="connsiteX30" fmla="*/ 1350499 w 3291840"/>
                <a:gd name="connsiteY30" fmla="*/ 2795709 h 3927842"/>
                <a:gd name="connsiteX31" fmla="*/ 1392702 w 3291840"/>
                <a:gd name="connsiteY31" fmla="*/ 2851979 h 3927842"/>
                <a:gd name="connsiteX32" fmla="*/ 1406770 w 3291840"/>
                <a:gd name="connsiteY32" fmla="*/ 2894182 h 3927842"/>
                <a:gd name="connsiteX33" fmla="*/ 1463040 w 3291840"/>
                <a:gd name="connsiteY33" fmla="*/ 2978589 h 3927842"/>
                <a:gd name="connsiteX34" fmla="*/ 1533379 w 3291840"/>
                <a:gd name="connsiteY34" fmla="*/ 3105198 h 3927842"/>
                <a:gd name="connsiteX35" fmla="*/ 1589650 w 3291840"/>
                <a:gd name="connsiteY35" fmla="*/ 3175536 h 3927842"/>
                <a:gd name="connsiteX36" fmla="*/ 1645920 w 3291840"/>
                <a:gd name="connsiteY36" fmla="*/ 3274010 h 3927842"/>
                <a:gd name="connsiteX37" fmla="*/ 1674056 w 3291840"/>
                <a:gd name="connsiteY37" fmla="*/ 3302146 h 3927842"/>
                <a:gd name="connsiteX38" fmla="*/ 1702191 w 3291840"/>
                <a:gd name="connsiteY38" fmla="*/ 3344349 h 3927842"/>
                <a:gd name="connsiteX39" fmla="*/ 1744394 w 3291840"/>
                <a:gd name="connsiteY39" fmla="*/ 3386552 h 3927842"/>
                <a:gd name="connsiteX40" fmla="*/ 1786597 w 3291840"/>
                <a:gd name="connsiteY40" fmla="*/ 3442822 h 3927842"/>
                <a:gd name="connsiteX41" fmla="*/ 1885071 w 3291840"/>
                <a:gd name="connsiteY41" fmla="*/ 3555364 h 3927842"/>
                <a:gd name="connsiteX42" fmla="*/ 1955410 w 3291840"/>
                <a:gd name="connsiteY42" fmla="*/ 3625702 h 3927842"/>
                <a:gd name="connsiteX43" fmla="*/ 2011680 w 3291840"/>
                <a:gd name="connsiteY43" fmla="*/ 3653838 h 3927842"/>
                <a:gd name="connsiteX44" fmla="*/ 2152357 w 3291840"/>
                <a:gd name="connsiteY44" fmla="*/ 3752312 h 3927842"/>
                <a:gd name="connsiteX45" fmla="*/ 2208628 w 3291840"/>
                <a:gd name="connsiteY45" fmla="*/ 3780447 h 3927842"/>
                <a:gd name="connsiteX46" fmla="*/ 2307102 w 3291840"/>
                <a:gd name="connsiteY46" fmla="*/ 3836718 h 3927842"/>
                <a:gd name="connsiteX47" fmla="*/ 2419643 w 3291840"/>
                <a:gd name="connsiteY47" fmla="*/ 3864853 h 3927842"/>
                <a:gd name="connsiteX48" fmla="*/ 2475914 w 3291840"/>
                <a:gd name="connsiteY48" fmla="*/ 3892989 h 3927842"/>
                <a:gd name="connsiteX49" fmla="*/ 2700997 w 3291840"/>
                <a:gd name="connsiteY49" fmla="*/ 3892989 h 3927842"/>
                <a:gd name="connsiteX50" fmla="*/ 2841674 w 3291840"/>
                <a:gd name="connsiteY50" fmla="*/ 3850786 h 3927842"/>
                <a:gd name="connsiteX51" fmla="*/ 2883877 w 3291840"/>
                <a:gd name="connsiteY51" fmla="*/ 3836718 h 3927842"/>
                <a:gd name="connsiteX52" fmla="*/ 2940148 w 3291840"/>
                <a:gd name="connsiteY52" fmla="*/ 3808582 h 3927842"/>
                <a:gd name="connsiteX53" fmla="*/ 3038622 w 3291840"/>
                <a:gd name="connsiteY53" fmla="*/ 3696041 h 3927842"/>
                <a:gd name="connsiteX54" fmla="*/ 3080825 w 3291840"/>
                <a:gd name="connsiteY54" fmla="*/ 3653838 h 3927842"/>
                <a:gd name="connsiteX55" fmla="*/ 3123028 w 3291840"/>
                <a:gd name="connsiteY55" fmla="*/ 3583499 h 3927842"/>
                <a:gd name="connsiteX56" fmla="*/ 3165231 w 3291840"/>
                <a:gd name="connsiteY56" fmla="*/ 3485026 h 3927842"/>
                <a:gd name="connsiteX57" fmla="*/ 3193366 w 3291840"/>
                <a:gd name="connsiteY57" fmla="*/ 3442822 h 3927842"/>
                <a:gd name="connsiteX58" fmla="*/ 3207434 w 3291840"/>
                <a:gd name="connsiteY58" fmla="*/ 3372484 h 3927842"/>
                <a:gd name="connsiteX59" fmla="*/ 3249637 w 3291840"/>
                <a:gd name="connsiteY59" fmla="*/ 3259942 h 3927842"/>
                <a:gd name="connsiteX60" fmla="*/ 3263705 w 3291840"/>
                <a:gd name="connsiteY60" fmla="*/ 3203672 h 3927842"/>
                <a:gd name="connsiteX61" fmla="*/ 3291840 w 3291840"/>
                <a:gd name="connsiteY61" fmla="*/ 2640964 h 3927842"/>
                <a:gd name="connsiteX62" fmla="*/ 3277773 w 3291840"/>
                <a:gd name="connsiteY62" fmla="*/ 2528422 h 3927842"/>
                <a:gd name="connsiteX63" fmla="*/ 3249637 w 3291840"/>
                <a:gd name="connsiteY63" fmla="*/ 2275204 h 3927842"/>
                <a:gd name="connsiteX64" fmla="*/ 3193366 w 3291840"/>
                <a:gd name="connsiteY64" fmla="*/ 2092324 h 3927842"/>
                <a:gd name="connsiteX65" fmla="*/ 3151163 w 3291840"/>
                <a:gd name="connsiteY65" fmla="*/ 2007918 h 3927842"/>
                <a:gd name="connsiteX66" fmla="*/ 3137096 w 3291840"/>
                <a:gd name="connsiteY66" fmla="*/ 1951647 h 3927842"/>
                <a:gd name="connsiteX67" fmla="*/ 3123028 w 3291840"/>
                <a:gd name="connsiteY67" fmla="*/ 1909444 h 3927842"/>
                <a:gd name="connsiteX68" fmla="*/ 3094893 w 3291840"/>
                <a:gd name="connsiteY68" fmla="*/ 1768767 h 3927842"/>
                <a:gd name="connsiteX69" fmla="*/ 3080825 w 3291840"/>
                <a:gd name="connsiteY69" fmla="*/ 1726564 h 3927842"/>
                <a:gd name="connsiteX70" fmla="*/ 3038622 w 3291840"/>
                <a:gd name="connsiteY70" fmla="*/ 1388939 h 3927842"/>
                <a:gd name="connsiteX71" fmla="*/ 3024554 w 3291840"/>
                <a:gd name="connsiteY71" fmla="*/ 1276398 h 3927842"/>
                <a:gd name="connsiteX72" fmla="*/ 3010486 w 3291840"/>
                <a:gd name="connsiteY72" fmla="*/ 1093518 h 3927842"/>
                <a:gd name="connsiteX73" fmla="*/ 3038622 w 3291840"/>
                <a:gd name="connsiteY73" fmla="*/ 615216 h 3927842"/>
                <a:gd name="connsiteX74" fmla="*/ 3052690 w 3291840"/>
                <a:gd name="connsiteY74" fmla="*/ 530810 h 3927842"/>
                <a:gd name="connsiteX75" fmla="*/ 3038622 w 3291840"/>
                <a:gd name="connsiteY75" fmla="*/ 460472 h 3927842"/>
                <a:gd name="connsiteX76" fmla="*/ 3010486 w 3291840"/>
                <a:gd name="connsiteY76" fmla="*/ 319795 h 3927842"/>
                <a:gd name="connsiteX77" fmla="*/ 2940148 w 3291840"/>
                <a:gd name="connsiteY77" fmla="*/ 263524 h 3927842"/>
                <a:gd name="connsiteX78" fmla="*/ 2897945 w 3291840"/>
                <a:gd name="connsiteY78" fmla="*/ 221321 h 3927842"/>
                <a:gd name="connsiteX79" fmla="*/ 2813539 w 3291840"/>
                <a:gd name="connsiteY79" fmla="*/ 165050 h 3927842"/>
                <a:gd name="connsiteX80" fmla="*/ 2729133 w 3291840"/>
                <a:gd name="connsiteY80" fmla="*/ 136915 h 3927842"/>
                <a:gd name="connsiteX81" fmla="*/ 2096086 w 3291840"/>
                <a:gd name="connsiteY81" fmla="*/ 122847 h 3927842"/>
                <a:gd name="connsiteX82" fmla="*/ 1702191 w 3291840"/>
                <a:gd name="connsiteY82" fmla="*/ 150982 h 3927842"/>
                <a:gd name="connsiteX83" fmla="*/ 1392702 w 3291840"/>
                <a:gd name="connsiteY83" fmla="*/ 165050 h 3927842"/>
                <a:gd name="connsiteX84" fmla="*/ 1280160 w 3291840"/>
                <a:gd name="connsiteY84" fmla="*/ 179118 h 3927842"/>
                <a:gd name="connsiteX85" fmla="*/ 1111348 w 3291840"/>
                <a:gd name="connsiteY85" fmla="*/ 207253 h 3927842"/>
                <a:gd name="connsiteX86" fmla="*/ 1012874 w 3291840"/>
                <a:gd name="connsiteY86" fmla="*/ 249456 h 3927842"/>
                <a:gd name="connsiteX87" fmla="*/ 928468 w 3291840"/>
                <a:gd name="connsiteY87" fmla="*/ 277592 h 3927842"/>
                <a:gd name="connsiteX88" fmla="*/ 886265 w 3291840"/>
                <a:gd name="connsiteY88" fmla="*/ 291659 h 3927842"/>
                <a:gd name="connsiteX89" fmla="*/ 815926 w 3291840"/>
                <a:gd name="connsiteY89" fmla="*/ 305727 h 3927842"/>
                <a:gd name="connsiteX90" fmla="*/ 773723 w 3291840"/>
                <a:gd name="connsiteY90" fmla="*/ 319795 h 3927842"/>
                <a:gd name="connsiteX91" fmla="*/ 717453 w 3291840"/>
                <a:gd name="connsiteY91" fmla="*/ 333862 h 3927842"/>
                <a:gd name="connsiteX92" fmla="*/ 633046 w 3291840"/>
                <a:gd name="connsiteY92" fmla="*/ 361998 h 3927842"/>
                <a:gd name="connsiteX93" fmla="*/ 520505 w 3291840"/>
                <a:gd name="connsiteY93" fmla="*/ 390133 h 3927842"/>
                <a:gd name="connsiteX94" fmla="*/ 422031 w 3291840"/>
                <a:gd name="connsiteY94" fmla="*/ 432336 h 3927842"/>
                <a:gd name="connsiteX95" fmla="*/ 323557 w 3291840"/>
                <a:gd name="connsiteY95" fmla="*/ 488607 h 3927842"/>
                <a:gd name="connsiteX96" fmla="*/ 281354 w 3291840"/>
                <a:gd name="connsiteY96" fmla="*/ 502675 h 3927842"/>
                <a:gd name="connsiteX97" fmla="*/ 239151 w 3291840"/>
                <a:gd name="connsiteY97" fmla="*/ 544878 h 3927842"/>
                <a:gd name="connsiteX98" fmla="*/ 196948 w 3291840"/>
                <a:gd name="connsiteY98" fmla="*/ 558946 h 3927842"/>
                <a:gd name="connsiteX99" fmla="*/ 140677 w 3291840"/>
                <a:gd name="connsiteY99" fmla="*/ 601149 h 3927842"/>
                <a:gd name="connsiteX100" fmla="*/ 56271 w 3291840"/>
                <a:gd name="connsiteY100" fmla="*/ 657419 h 3927842"/>
                <a:gd name="connsiteX101" fmla="*/ 0 w 3291840"/>
                <a:gd name="connsiteY101" fmla="*/ 713690 h 3927842"/>
                <a:gd name="connsiteX102" fmla="*/ 14068 w 3291840"/>
                <a:gd name="connsiteY102" fmla="*/ 741826 h 392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291840" h="3927842">
                  <a:moveTo>
                    <a:pt x="14068" y="741826"/>
                  </a:moveTo>
                  <a:cubicBezTo>
                    <a:pt x="18757" y="788718"/>
                    <a:pt x="24054" y="835553"/>
                    <a:pt x="28136" y="882502"/>
                  </a:cubicBezTo>
                  <a:cubicBezTo>
                    <a:pt x="35694" y="969423"/>
                    <a:pt x="38465" y="1074827"/>
                    <a:pt x="56271" y="1163856"/>
                  </a:cubicBezTo>
                  <a:cubicBezTo>
                    <a:pt x="63854" y="1201774"/>
                    <a:pt x="78049" y="1238256"/>
                    <a:pt x="84406" y="1276398"/>
                  </a:cubicBezTo>
                  <a:lnTo>
                    <a:pt x="112542" y="1445210"/>
                  </a:lnTo>
                  <a:cubicBezTo>
                    <a:pt x="117231" y="1520238"/>
                    <a:pt x="118741" y="1595532"/>
                    <a:pt x="126610" y="1670293"/>
                  </a:cubicBezTo>
                  <a:cubicBezTo>
                    <a:pt x="128730" y="1690430"/>
                    <a:pt x="160320" y="1758575"/>
                    <a:pt x="168813" y="1768767"/>
                  </a:cubicBezTo>
                  <a:cubicBezTo>
                    <a:pt x="179637" y="1781755"/>
                    <a:pt x="197814" y="1786340"/>
                    <a:pt x="211016" y="1796902"/>
                  </a:cubicBezTo>
                  <a:cubicBezTo>
                    <a:pt x="221373" y="1805188"/>
                    <a:pt x="227778" y="1818214"/>
                    <a:pt x="239151" y="1825038"/>
                  </a:cubicBezTo>
                  <a:cubicBezTo>
                    <a:pt x="251866" y="1832667"/>
                    <a:pt x="267724" y="1833265"/>
                    <a:pt x="281354" y="1839106"/>
                  </a:cubicBezTo>
                  <a:cubicBezTo>
                    <a:pt x="300629" y="1847367"/>
                    <a:pt x="318154" y="1859453"/>
                    <a:pt x="337625" y="1867241"/>
                  </a:cubicBezTo>
                  <a:cubicBezTo>
                    <a:pt x="511448" y="1936769"/>
                    <a:pt x="346345" y="1857532"/>
                    <a:pt x="478302" y="1923512"/>
                  </a:cubicBezTo>
                  <a:cubicBezTo>
                    <a:pt x="541226" y="2017899"/>
                    <a:pt x="467099" y="1925421"/>
                    <a:pt x="548640" y="1979782"/>
                  </a:cubicBezTo>
                  <a:cubicBezTo>
                    <a:pt x="654016" y="2050033"/>
                    <a:pt x="532698" y="2002605"/>
                    <a:pt x="633046" y="2036053"/>
                  </a:cubicBezTo>
                  <a:lnTo>
                    <a:pt x="717453" y="2092324"/>
                  </a:lnTo>
                  <a:cubicBezTo>
                    <a:pt x="731521" y="2101702"/>
                    <a:pt x="746130" y="2110315"/>
                    <a:pt x="759656" y="2120459"/>
                  </a:cubicBezTo>
                  <a:cubicBezTo>
                    <a:pt x="778413" y="2134527"/>
                    <a:pt x="796044" y="2150236"/>
                    <a:pt x="815926" y="2162662"/>
                  </a:cubicBezTo>
                  <a:cubicBezTo>
                    <a:pt x="833709" y="2173777"/>
                    <a:pt x="853989" y="2180393"/>
                    <a:pt x="872197" y="2190798"/>
                  </a:cubicBezTo>
                  <a:cubicBezTo>
                    <a:pt x="912237" y="2213678"/>
                    <a:pt x="960795" y="2253355"/>
                    <a:pt x="984739" y="2289272"/>
                  </a:cubicBezTo>
                  <a:cubicBezTo>
                    <a:pt x="994117" y="2303340"/>
                    <a:pt x="1005313" y="2316353"/>
                    <a:pt x="1012874" y="2331475"/>
                  </a:cubicBezTo>
                  <a:cubicBezTo>
                    <a:pt x="1019506" y="2344738"/>
                    <a:pt x="1018717" y="2361340"/>
                    <a:pt x="1026942" y="2373678"/>
                  </a:cubicBezTo>
                  <a:cubicBezTo>
                    <a:pt x="1037978" y="2390231"/>
                    <a:pt x="1056409" y="2400597"/>
                    <a:pt x="1069145" y="2415881"/>
                  </a:cubicBezTo>
                  <a:cubicBezTo>
                    <a:pt x="1079969" y="2428869"/>
                    <a:pt x="1086456" y="2445096"/>
                    <a:pt x="1097280" y="2458084"/>
                  </a:cubicBezTo>
                  <a:cubicBezTo>
                    <a:pt x="1110016" y="2473368"/>
                    <a:pt x="1126747" y="2485004"/>
                    <a:pt x="1139483" y="2500287"/>
                  </a:cubicBezTo>
                  <a:cubicBezTo>
                    <a:pt x="1150307" y="2513276"/>
                    <a:pt x="1157057" y="2529288"/>
                    <a:pt x="1167619" y="2542490"/>
                  </a:cubicBezTo>
                  <a:cubicBezTo>
                    <a:pt x="1175904" y="2552847"/>
                    <a:pt x="1187796" y="2560015"/>
                    <a:pt x="1195754" y="2570626"/>
                  </a:cubicBezTo>
                  <a:cubicBezTo>
                    <a:pt x="1216043" y="2597678"/>
                    <a:pt x="1233268" y="2626897"/>
                    <a:pt x="1252025" y="2655032"/>
                  </a:cubicBezTo>
                  <a:cubicBezTo>
                    <a:pt x="1261403" y="2669100"/>
                    <a:pt x="1268205" y="2685280"/>
                    <a:pt x="1280160" y="2697235"/>
                  </a:cubicBezTo>
                  <a:lnTo>
                    <a:pt x="1308296" y="2725370"/>
                  </a:lnTo>
                  <a:cubicBezTo>
                    <a:pt x="1312985" y="2739438"/>
                    <a:pt x="1314734" y="2754858"/>
                    <a:pt x="1322363" y="2767573"/>
                  </a:cubicBezTo>
                  <a:cubicBezTo>
                    <a:pt x="1329187" y="2778946"/>
                    <a:pt x="1342008" y="2785520"/>
                    <a:pt x="1350499" y="2795709"/>
                  </a:cubicBezTo>
                  <a:cubicBezTo>
                    <a:pt x="1365509" y="2813721"/>
                    <a:pt x="1378634" y="2833222"/>
                    <a:pt x="1392702" y="2851979"/>
                  </a:cubicBezTo>
                  <a:cubicBezTo>
                    <a:pt x="1397391" y="2866047"/>
                    <a:pt x="1399569" y="2881219"/>
                    <a:pt x="1406770" y="2894182"/>
                  </a:cubicBezTo>
                  <a:cubicBezTo>
                    <a:pt x="1423192" y="2923741"/>
                    <a:pt x="1452347" y="2946510"/>
                    <a:pt x="1463040" y="2978589"/>
                  </a:cubicBezTo>
                  <a:cubicBezTo>
                    <a:pt x="1487801" y="3052872"/>
                    <a:pt x="1468882" y="3008453"/>
                    <a:pt x="1533379" y="3105198"/>
                  </a:cubicBezTo>
                  <a:cubicBezTo>
                    <a:pt x="1568872" y="3158438"/>
                    <a:pt x="1549558" y="3135445"/>
                    <a:pt x="1589650" y="3175536"/>
                  </a:cubicBezTo>
                  <a:cubicBezTo>
                    <a:pt x="1608904" y="3214044"/>
                    <a:pt x="1619409" y="3240871"/>
                    <a:pt x="1645920" y="3274010"/>
                  </a:cubicBezTo>
                  <a:cubicBezTo>
                    <a:pt x="1654206" y="3284367"/>
                    <a:pt x="1665770" y="3291789"/>
                    <a:pt x="1674056" y="3302146"/>
                  </a:cubicBezTo>
                  <a:cubicBezTo>
                    <a:pt x="1684618" y="3315348"/>
                    <a:pt x="1691367" y="3331361"/>
                    <a:pt x="1702191" y="3344349"/>
                  </a:cubicBezTo>
                  <a:cubicBezTo>
                    <a:pt x="1714927" y="3359633"/>
                    <a:pt x="1731447" y="3371447"/>
                    <a:pt x="1744394" y="3386552"/>
                  </a:cubicBezTo>
                  <a:cubicBezTo>
                    <a:pt x="1759652" y="3404353"/>
                    <a:pt x="1771587" y="3424810"/>
                    <a:pt x="1786597" y="3442822"/>
                  </a:cubicBezTo>
                  <a:cubicBezTo>
                    <a:pt x="1818509" y="3481116"/>
                    <a:pt x="1851260" y="3518736"/>
                    <a:pt x="1885071" y="3555364"/>
                  </a:cubicBezTo>
                  <a:cubicBezTo>
                    <a:pt x="1907561" y="3579728"/>
                    <a:pt x="1925753" y="3610873"/>
                    <a:pt x="1955410" y="3625702"/>
                  </a:cubicBezTo>
                  <a:cubicBezTo>
                    <a:pt x="1974167" y="3635081"/>
                    <a:pt x="1993897" y="3642723"/>
                    <a:pt x="2011680" y="3653838"/>
                  </a:cubicBezTo>
                  <a:cubicBezTo>
                    <a:pt x="2082242" y="3697940"/>
                    <a:pt x="2066846" y="3709557"/>
                    <a:pt x="2152357" y="3752312"/>
                  </a:cubicBezTo>
                  <a:cubicBezTo>
                    <a:pt x="2171114" y="3761690"/>
                    <a:pt x="2190420" y="3770043"/>
                    <a:pt x="2208628" y="3780447"/>
                  </a:cubicBezTo>
                  <a:cubicBezTo>
                    <a:pt x="2279271" y="3820814"/>
                    <a:pt x="2222077" y="3800278"/>
                    <a:pt x="2307102" y="3836718"/>
                  </a:cubicBezTo>
                  <a:cubicBezTo>
                    <a:pt x="2344954" y="3852941"/>
                    <a:pt x="2378355" y="3856596"/>
                    <a:pt x="2419643" y="3864853"/>
                  </a:cubicBezTo>
                  <a:cubicBezTo>
                    <a:pt x="2438400" y="3874232"/>
                    <a:pt x="2456639" y="3884728"/>
                    <a:pt x="2475914" y="3892989"/>
                  </a:cubicBezTo>
                  <a:cubicBezTo>
                    <a:pt x="2557237" y="3927842"/>
                    <a:pt x="2581187" y="3902205"/>
                    <a:pt x="2700997" y="3892989"/>
                  </a:cubicBezTo>
                  <a:cubicBezTo>
                    <a:pt x="2786037" y="3871729"/>
                    <a:pt x="2738931" y="3885034"/>
                    <a:pt x="2841674" y="3850786"/>
                  </a:cubicBezTo>
                  <a:cubicBezTo>
                    <a:pt x="2855742" y="3846097"/>
                    <a:pt x="2870614" y="3843350"/>
                    <a:pt x="2883877" y="3836718"/>
                  </a:cubicBezTo>
                  <a:lnTo>
                    <a:pt x="2940148" y="3808582"/>
                  </a:lnTo>
                  <a:cubicBezTo>
                    <a:pt x="2986676" y="3738789"/>
                    <a:pt x="2956327" y="3778335"/>
                    <a:pt x="3038622" y="3696041"/>
                  </a:cubicBezTo>
                  <a:lnTo>
                    <a:pt x="3080825" y="3653838"/>
                  </a:lnTo>
                  <a:cubicBezTo>
                    <a:pt x="3113480" y="3555874"/>
                    <a:pt x="3071534" y="3660741"/>
                    <a:pt x="3123028" y="3583499"/>
                  </a:cubicBezTo>
                  <a:cubicBezTo>
                    <a:pt x="3181570" y="3495685"/>
                    <a:pt x="3127719" y="3560050"/>
                    <a:pt x="3165231" y="3485026"/>
                  </a:cubicBezTo>
                  <a:cubicBezTo>
                    <a:pt x="3172792" y="3469903"/>
                    <a:pt x="3183988" y="3456890"/>
                    <a:pt x="3193366" y="3442822"/>
                  </a:cubicBezTo>
                  <a:cubicBezTo>
                    <a:pt x="3198055" y="3419376"/>
                    <a:pt x="3201635" y="3395680"/>
                    <a:pt x="3207434" y="3372484"/>
                  </a:cubicBezTo>
                  <a:cubicBezTo>
                    <a:pt x="3217310" y="3332981"/>
                    <a:pt x="3236733" y="3298655"/>
                    <a:pt x="3249637" y="3259942"/>
                  </a:cubicBezTo>
                  <a:cubicBezTo>
                    <a:pt x="3255751" y="3241600"/>
                    <a:pt x="3259016" y="3222429"/>
                    <a:pt x="3263705" y="3203672"/>
                  </a:cubicBezTo>
                  <a:cubicBezTo>
                    <a:pt x="3271141" y="3077259"/>
                    <a:pt x="3291840" y="2746203"/>
                    <a:pt x="3291840" y="2640964"/>
                  </a:cubicBezTo>
                  <a:cubicBezTo>
                    <a:pt x="3291840" y="2603158"/>
                    <a:pt x="3281535" y="2566040"/>
                    <a:pt x="3277773" y="2528422"/>
                  </a:cubicBezTo>
                  <a:cubicBezTo>
                    <a:pt x="3264006" y="2390752"/>
                    <a:pt x="3271639" y="2385218"/>
                    <a:pt x="3249637" y="2275204"/>
                  </a:cubicBezTo>
                  <a:cubicBezTo>
                    <a:pt x="3237206" y="2213049"/>
                    <a:pt x="3213095" y="2151512"/>
                    <a:pt x="3193366" y="2092324"/>
                  </a:cubicBezTo>
                  <a:cubicBezTo>
                    <a:pt x="3173951" y="2034078"/>
                    <a:pt x="3187527" y="2062463"/>
                    <a:pt x="3151163" y="2007918"/>
                  </a:cubicBezTo>
                  <a:cubicBezTo>
                    <a:pt x="3146474" y="1989161"/>
                    <a:pt x="3142407" y="1970237"/>
                    <a:pt x="3137096" y="1951647"/>
                  </a:cubicBezTo>
                  <a:cubicBezTo>
                    <a:pt x="3133022" y="1937389"/>
                    <a:pt x="3126362" y="1923893"/>
                    <a:pt x="3123028" y="1909444"/>
                  </a:cubicBezTo>
                  <a:cubicBezTo>
                    <a:pt x="3112275" y="1862848"/>
                    <a:pt x="3110016" y="1814134"/>
                    <a:pt x="3094893" y="1768767"/>
                  </a:cubicBezTo>
                  <a:cubicBezTo>
                    <a:pt x="3090204" y="1754699"/>
                    <a:pt x="3083733" y="1741105"/>
                    <a:pt x="3080825" y="1726564"/>
                  </a:cubicBezTo>
                  <a:cubicBezTo>
                    <a:pt x="3043292" y="1538897"/>
                    <a:pt x="3057542" y="1578134"/>
                    <a:pt x="3038622" y="1388939"/>
                  </a:cubicBezTo>
                  <a:cubicBezTo>
                    <a:pt x="3034860" y="1351321"/>
                    <a:pt x="3028138" y="1314033"/>
                    <a:pt x="3024554" y="1276398"/>
                  </a:cubicBezTo>
                  <a:cubicBezTo>
                    <a:pt x="3018757" y="1215533"/>
                    <a:pt x="3015175" y="1154478"/>
                    <a:pt x="3010486" y="1093518"/>
                  </a:cubicBezTo>
                  <a:cubicBezTo>
                    <a:pt x="3018236" y="915272"/>
                    <a:pt x="3018891" y="782928"/>
                    <a:pt x="3038622" y="615216"/>
                  </a:cubicBezTo>
                  <a:cubicBezTo>
                    <a:pt x="3041955" y="586888"/>
                    <a:pt x="3048001" y="558945"/>
                    <a:pt x="3052690" y="530810"/>
                  </a:cubicBezTo>
                  <a:cubicBezTo>
                    <a:pt x="3048001" y="507364"/>
                    <a:pt x="3042553" y="484057"/>
                    <a:pt x="3038622" y="460472"/>
                  </a:cubicBezTo>
                  <a:cubicBezTo>
                    <a:pt x="3035619" y="442456"/>
                    <a:pt x="3029153" y="350907"/>
                    <a:pt x="3010486" y="319795"/>
                  </a:cubicBezTo>
                  <a:cubicBezTo>
                    <a:pt x="2994113" y="292507"/>
                    <a:pt x="2963153" y="282695"/>
                    <a:pt x="2940148" y="263524"/>
                  </a:cubicBezTo>
                  <a:cubicBezTo>
                    <a:pt x="2924864" y="250788"/>
                    <a:pt x="2913649" y="233535"/>
                    <a:pt x="2897945" y="221321"/>
                  </a:cubicBezTo>
                  <a:cubicBezTo>
                    <a:pt x="2871253" y="200561"/>
                    <a:pt x="2845618" y="175743"/>
                    <a:pt x="2813539" y="165050"/>
                  </a:cubicBezTo>
                  <a:lnTo>
                    <a:pt x="2729133" y="136915"/>
                  </a:lnTo>
                  <a:cubicBezTo>
                    <a:pt x="2523765" y="0"/>
                    <a:pt x="2695080" y="102542"/>
                    <a:pt x="2096086" y="122847"/>
                  </a:cubicBezTo>
                  <a:cubicBezTo>
                    <a:pt x="1666913" y="137396"/>
                    <a:pt x="2026177" y="131347"/>
                    <a:pt x="1702191" y="150982"/>
                  </a:cubicBezTo>
                  <a:cubicBezTo>
                    <a:pt x="1599111" y="157229"/>
                    <a:pt x="1495865" y="160361"/>
                    <a:pt x="1392702" y="165050"/>
                  </a:cubicBezTo>
                  <a:lnTo>
                    <a:pt x="1280160" y="179118"/>
                  </a:lnTo>
                  <a:cubicBezTo>
                    <a:pt x="1229126" y="185923"/>
                    <a:pt x="1162923" y="194359"/>
                    <a:pt x="1111348" y="207253"/>
                  </a:cubicBezTo>
                  <a:cubicBezTo>
                    <a:pt x="1050978" y="222345"/>
                    <a:pt x="1079965" y="222619"/>
                    <a:pt x="1012874" y="249456"/>
                  </a:cubicBezTo>
                  <a:cubicBezTo>
                    <a:pt x="985338" y="260470"/>
                    <a:pt x="956603" y="268214"/>
                    <a:pt x="928468" y="277592"/>
                  </a:cubicBezTo>
                  <a:cubicBezTo>
                    <a:pt x="914400" y="282281"/>
                    <a:pt x="900806" y="288751"/>
                    <a:pt x="886265" y="291659"/>
                  </a:cubicBezTo>
                  <a:cubicBezTo>
                    <a:pt x="862819" y="296348"/>
                    <a:pt x="839123" y="299928"/>
                    <a:pt x="815926" y="305727"/>
                  </a:cubicBezTo>
                  <a:cubicBezTo>
                    <a:pt x="801540" y="309324"/>
                    <a:pt x="787981" y="315721"/>
                    <a:pt x="773723" y="319795"/>
                  </a:cubicBezTo>
                  <a:cubicBezTo>
                    <a:pt x="755133" y="325106"/>
                    <a:pt x="735972" y="328306"/>
                    <a:pt x="717453" y="333862"/>
                  </a:cubicBezTo>
                  <a:cubicBezTo>
                    <a:pt x="689046" y="342384"/>
                    <a:pt x="661818" y="354805"/>
                    <a:pt x="633046" y="361998"/>
                  </a:cubicBezTo>
                  <a:lnTo>
                    <a:pt x="520505" y="390133"/>
                  </a:lnTo>
                  <a:cubicBezTo>
                    <a:pt x="333876" y="483449"/>
                    <a:pt x="566927" y="370238"/>
                    <a:pt x="422031" y="432336"/>
                  </a:cubicBezTo>
                  <a:cubicBezTo>
                    <a:pt x="249408" y="506317"/>
                    <a:pt x="464822" y="417974"/>
                    <a:pt x="323557" y="488607"/>
                  </a:cubicBezTo>
                  <a:cubicBezTo>
                    <a:pt x="310294" y="495239"/>
                    <a:pt x="295422" y="497986"/>
                    <a:pt x="281354" y="502675"/>
                  </a:cubicBezTo>
                  <a:cubicBezTo>
                    <a:pt x="267286" y="516743"/>
                    <a:pt x="255704" y="533842"/>
                    <a:pt x="239151" y="544878"/>
                  </a:cubicBezTo>
                  <a:cubicBezTo>
                    <a:pt x="226813" y="553103"/>
                    <a:pt x="209823" y="551589"/>
                    <a:pt x="196948" y="558946"/>
                  </a:cubicBezTo>
                  <a:cubicBezTo>
                    <a:pt x="176591" y="570579"/>
                    <a:pt x="159885" y="587704"/>
                    <a:pt x="140677" y="601149"/>
                  </a:cubicBezTo>
                  <a:cubicBezTo>
                    <a:pt x="112975" y="620540"/>
                    <a:pt x="80181" y="633509"/>
                    <a:pt x="56271" y="657419"/>
                  </a:cubicBezTo>
                  <a:cubicBezTo>
                    <a:pt x="37514" y="676176"/>
                    <a:pt x="0" y="687164"/>
                    <a:pt x="0" y="713690"/>
                  </a:cubicBezTo>
                  <a:lnTo>
                    <a:pt x="14068" y="741826"/>
                  </a:lnTo>
                  <a:close/>
                </a:path>
              </a:pathLst>
            </a:custGeom>
            <a:solidFill>
              <a:srgbClr val="FFFF00">
                <a:alpha val="1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ne Callout 1 8"/>
            <p:cNvSpPr/>
            <p:nvPr/>
          </p:nvSpPr>
          <p:spPr>
            <a:xfrm>
              <a:off x="7315200" y="2514600"/>
              <a:ext cx="1600200" cy="838200"/>
            </a:xfrm>
            <a:prstGeom prs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Standard Compute Cluster</a:t>
              </a:r>
              <a:endParaRPr lang="en-US" dirty="0">
                <a:solidFill>
                  <a:schemeClr val="tx1"/>
                </a:solidFill>
              </a:endParaRPr>
            </a:p>
          </p:txBody>
        </p:sp>
      </p:grpSp>
      <p:sp>
        <p:nvSpPr>
          <p:cNvPr id="11" name="TextBox 10"/>
          <p:cNvSpPr txBox="1"/>
          <p:nvPr/>
        </p:nvSpPr>
        <p:spPr>
          <a:xfrm>
            <a:off x="3048000" y="6019800"/>
            <a:ext cx="2971800" cy="646331"/>
          </a:xfrm>
          <a:prstGeom prst="rect">
            <a:avLst/>
          </a:prstGeom>
          <a:solidFill>
            <a:srgbClr val="92D050"/>
          </a:solidFill>
        </p:spPr>
        <p:txBody>
          <a:bodyPr wrap="square" rtlCol="0">
            <a:spAutoFit/>
          </a:bodyPr>
          <a:lstStyle/>
          <a:p>
            <a:pPr algn="ctr"/>
            <a:r>
              <a:rPr lang="en-US" dirty="0" smtClean="0"/>
              <a:t> Each logical Configuration is a  Rocks </a:t>
            </a:r>
            <a:r>
              <a:rPr lang="en-US" b="1" i="1" dirty="0" smtClean="0"/>
              <a:t>Appliance </a:t>
            </a:r>
            <a:endParaRPr lang="en-US" dirty="0"/>
          </a:p>
        </p:txBody>
      </p:sp>
      <p:sp>
        <p:nvSpPr>
          <p:cNvPr id="12" name="TextBox 11"/>
          <p:cNvSpPr txBox="1"/>
          <p:nvPr/>
        </p:nvSpPr>
        <p:spPr>
          <a:xfrm>
            <a:off x="6553200" y="5715000"/>
            <a:ext cx="2590800" cy="646331"/>
          </a:xfrm>
          <a:prstGeom prst="rect">
            <a:avLst/>
          </a:prstGeom>
          <a:noFill/>
        </p:spPr>
        <p:txBody>
          <a:bodyPr wrap="square" rtlCol="0">
            <a:spAutoFit/>
          </a:bodyPr>
          <a:lstStyle/>
          <a:p>
            <a:pPr algn="ctr"/>
            <a:r>
              <a:rPr lang="en-US" b="1" dirty="0" smtClean="0">
                <a:solidFill>
                  <a:schemeClr val="bg1"/>
                </a:solidFill>
              </a:rPr>
              <a:t>CAMERA Bioinformatics</a:t>
            </a:r>
            <a:endParaRPr lang="en-US"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Slide Number Placeholder 5"/>
          <p:cNvSpPr>
            <a:spLocks noGrp="1"/>
          </p:cNvSpPr>
          <p:nvPr>
            <p:ph type="sldNum" sz="quarter" idx="12"/>
          </p:nvPr>
        </p:nvSpPr>
        <p:spPr>
          <a:noFill/>
        </p:spPr>
        <p:txBody>
          <a:bodyPr/>
          <a:lstStyle/>
          <a:p>
            <a:fld id="{8519EB1D-46DD-4DC2-B0A0-3F00D630EF36}" type="slidenum">
              <a:rPr lang="en-US"/>
              <a:pPr/>
              <a:t>19</a:t>
            </a:fld>
            <a:endParaRPr lang="en-US"/>
          </a:p>
        </p:txBody>
      </p:sp>
      <p:sp>
        <p:nvSpPr>
          <p:cNvPr id="21509" name="Rectangle 2"/>
          <p:cNvSpPr>
            <a:spLocks noGrp="1" noChangeArrowheads="1"/>
          </p:cNvSpPr>
          <p:nvPr>
            <p:ph type="title"/>
          </p:nvPr>
        </p:nvSpPr>
        <p:spPr/>
        <p:txBody>
          <a:bodyPr/>
          <a:lstStyle/>
          <a:p>
            <a:pPr eaLnBrk="1" hangingPunct="1"/>
            <a:r>
              <a:rPr lang="en-US" smtClean="0">
                <a:ea typeface="ＭＳ Ｐゴシック" pitchFamily="34" charset="-128"/>
              </a:rPr>
              <a:t>The Dark Side of Clusters</a:t>
            </a:r>
          </a:p>
        </p:txBody>
      </p:sp>
      <p:sp>
        <p:nvSpPr>
          <p:cNvPr id="21510" name="Rectangle 3"/>
          <p:cNvSpPr>
            <a:spLocks noGrp="1" noChangeArrowheads="1"/>
          </p:cNvSpPr>
          <p:nvPr>
            <p:ph type="body" idx="1"/>
          </p:nvPr>
        </p:nvSpPr>
        <p:spPr/>
        <p:txBody>
          <a:bodyPr/>
          <a:lstStyle/>
          <a:p>
            <a:pPr eaLnBrk="1" hangingPunct="1">
              <a:lnSpc>
                <a:spcPct val="90000"/>
              </a:lnSpc>
            </a:pPr>
            <a:r>
              <a:rPr lang="en-US" sz="2000" dirty="0" smtClean="0">
                <a:ea typeface="ＭＳ Ｐゴシック" pitchFamily="34" charset="-128"/>
              </a:rPr>
              <a:t>Clusters are phenomenal price/performance computational engines …</a:t>
            </a:r>
          </a:p>
          <a:p>
            <a:pPr lvl="1" eaLnBrk="1" hangingPunct="1">
              <a:lnSpc>
                <a:spcPct val="90000"/>
              </a:lnSpc>
            </a:pPr>
            <a:r>
              <a:rPr lang="en-US" sz="1800" dirty="0" smtClean="0">
                <a:solidFill>
                  <a:schemeClr val="tx2"/>
                </a:solidFill>
                <a:ea typeface="ＭＳ Ｐゴシック" pitchFamily="34" charset="-128"/>
              </a:rPr>
              <a:t>Can be hard to manage without experience</a:t>
            </a:r>
            <a:endParaRPr lang="en-US" sz="1800" dirty="0" smtClean="0">
              <a:ea typeface="ＭＳ Ｐゴシック" pitchFamily="34" charset="-128"/>
            </a:endParaRPr>
          </a:p>
          <a:p>
            <a:pPr lvl="1" eaLnBrk="1" hangingPunct="1">
              <a:lnSpc>
                <a:spcPct val="90000"/>
              </a:lnSpc>
            </a:pPr>
            <a:r>
              <a:rPr lang="en-US" sz="1800" dirty="0" smtClean="0">
                <a:ea typeface="ＭＳ Ｐゴシック" pitchFamily="34" charset="-128"/>
              </a:rPr>
              <a:t>High-performance I/O is still unsolved (but improving)</a:t>
            </a:r>
          </a:p>
          <a:p>
            <a:pPr lvl="1" eaLnBrk="1" hangingPunct="1">
              <a:lnSpc>
                <a:spcPct val="90000"/>
              </a:lnSpc>
            </a:pPr>
            <a:r>
              <a:rPr lang="en-US" sz="1800" dirty="0" smtClean="0">
                <a:ea typeface="ＭＳ Ｐゴシック" pitchFamily="34" charset="-128"/>
              </a:rPr>
              <a:t>Finding out where something has failed increases at least linearly as cluster size increases</a:t>
            </a:r>
          </a:p>
          <a:p>
            <a:pPr eaLnBrk="1" hangingPunct="1">
              <a:lnSpc>
                <a:spcPct val="90000"/>
              </a:lnSpc>
            </a:pPr>
            <a:r>
              <a:rPr lang="en-US" sz="2000" dirty="0" smtClean="0">
                <a:solidFill>
                  <a:schemeClr val="tx2"/>
                </a:solidFill>
                <a:ea typeface="ＭＳ Ｐゴシック" pitchFamily="34" charset="-128"/>
              </a:rPr>
              <a:t>Not cost-effective if every cluster “burns” a person just for care and feeding</a:t>
            </a:r>
            <a:endParaRPr lang="en-US" sz="2000" dirty="0" smtClean="0">
              <a:ea typeface="ＭＳ Ｐゴシック" pitchFamily="34" charset="-128"/>
            </a:endParaRPr>
          </a:p>
          <a:p>
            <a:pPr eaLnBrk="1" hangingPunct="1">
              <a:lnSpc>
                <a:spcPct val="90000"/>
              </a:lnSpc>
            </a:pPr>
            <a:r>
              <a:rPr lang="en-US" sz="2000" dirty="0" smtClean="0">
                <a:ea typeface="ＭＳ Ｐゴシック" pitchFamily="34" charset="-128"/>
              </a:rPr>
              <a:t>Programming environment could be vastly improved</a:t>
            </a:r>
          </a:p>
          <a:p>
            <a:pPr eaLnBrk="1" hangingPunct="1">
              <a:lnSpc>
                <a:spcPct val="90000"/>
              </a:lnSpc>
            </a:pPr>
            <a:r>
              <a:rPr lang="en-US" sz="2000" dirty="0" smtClean="0">
                <a:ea typeface="ＭＳ Ｐゴシック" pitchFamily="34" charset="-128"/>
              </a:rPr>
              <a:t>Technology is changing very rapidly. Scaling up is becoming commonplace (</a:t>
            </a:r>
            <a:r>
              <a:rPr lang="en-US" sz="2000" dirty="0" smtClean="0">
                <a:ea typeface="ＭＳ Ｐゴシック" pitchFamily="34" charset="-128"/>
              </a:rPr>
              <a:t>Mid-sized </a:t>
            </a:r>
            <a:r>
              <a:rPr lang="en-US" sz="2000" dirty="0" smtClean="0">
                <a:ea typeface="ＭＳ Ｐゴシック" pitchFamily="34" charset="-128"/>
              </a:rPr>
              <a:t>now: 128-256 </a:t>
            </a:r>
            <a:r>
              <a:rPr lang="en-US" sz="2000" dirty="0" smtClean="0">
                <a:ea typeface="ＭＳ Ｐゴシック" pitchFamily="34" charset="-128"/>
              </a:rPr>
              <a:t>nodes (1024+ cores</a:t>
            </a:r>
            <a:r>
              <a:rPr lang="en-US" sz="2400" dirty="0" smtClean="0">
                <a:ea typeface="ＭＳ Ｐゴシック" pitchFamily="34" charset="-128"/>
              </a:rPr>
              <a:t>)</a:t>
            </a:r>
            <a:endParaRPr lang="en-US" sz="2400"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descr="New Building.jpg"/>
          <p:cNvPicPr>
            <a:picLocks noChangeAspect="1"/>
          </p:cNvPicPr>
          <p:nvPr/>
        </p:nvPicPr>
        <p:blipFill>
          <a:blip r:embed="rId3" cstate="print"/>
          <a:srcRect/>
          <a:stretch>
            <a:fillRect/>
          </a:stretch>
        </p:blipFill>
        <p:spPr bwMode="auto">
          <a:xfrm>
            <a:off x="1752600" y="762000"/>
            <a:ext cx="5257800" cy="3516313"/>
          </a:xfrm>
          <a:prstGeom prst="rect">
            <a:avLst/>
          </a:prstGeom>
          <a:noFill/>
          <a:ln w="38100">
            <a:solidFill>
              <a:srgbClr val="C00000"/>
            </a:solidFill>
            <a:miter lim="800000"/>
            <a:headEnd/>
            <a:tailEnd/>
          </a:ln>
        </p:spPr>
      </p:pic>
      <p:sp>
        <p:nvSpPr>
          <p:cNvPr id="2052" name="Subtitle 2"/>
          <p:cNvSpPr>
            <a:spLocks noGrp="1"/>
          </p:cNvSpPr>
          <p:nvPr>
            <p:ph type="subTitle" idx="1"/>
          </p:nvPr>
        </p:nvSpPr>
        <p:spPr>
          <a:xfrm>
            <a:off x="609600" y="4572000"/>
            <a:ext cx="7924800" cy="1371600"/>
          </a:xfrm>
        </p:spPr>
        <p:txBody>
          <a:bodyPr/>
          <a:lstStyle/>
          <a:p>
            <a:r>
              <a:rPr lang="en-US" sz="2400" b="0" dirty="0" smtClean="0">
                <a:solidFill>
                  <a:srgbClr val="FF0000"/>
                </a:solidFill>
              </a:rPr>
              <a:t>The San Diego Supercomputer Center</a:t>
            </a:r>
            <a:endParaRPr lang="en-US" b="0" dirty="0" smtClean="0"/>
          </a:p>
          <a:p>
            <a:endParaRPr lang="en-US"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Slide Number Placeholder 6"/>
          <p:cNvSpPr>
            <a:spLocks noGrp="1"/>
          </p:cNvSpPr>
          <p:nvPr>
            <p:ph type="sldNum" sz="quarter" idx="12"/>
          </p:nvPr>
        </p:nvSpPr>
        <p:spPr>
          <a:noFill/>
        </p:spPr>
        <p:txBody>
          <a:bodyPr/>
          <a:lstStyle/>
          <a:p>
            <a:fld id="{C3B772AC-5D7C-4287-8F6F-655BE475F972}" type="slidenum">
              <a:rPr lang="en-US"/>
              <a:pPr/>
              <a:t>20</a:t>
            </a:fld>
            <a:endParaRPr lang="en-US"/>
          </a:p>
        </p:txBody>
      </p:sp>
      <p:sp>
        <p:nvSpPr>
          <p:cNvPr id="25605" name="Rectangle 2"/>
          <p:cNvSpPr>
            <a:spLocks noGrp="1" noChangeArrowheads="1"/>
          </p:cNvSpPr>
          <p:nvPr>
            <p:ph type="title"/>
          </p:nvPr>
        </p:nvSpPr>
        <p:spPr/>
        <p:txBody>
          <a:bodyPr/>
          <a:lstStyle/>
          <a:p>
            <a:pPr eaLnBrk="1" hangingPunct="1"/>
            <a:r>
              <a:rPr lang="en-US" smtClean="0">
                <a:ea typeface="ＭＳ Ｐゴシック" pitchFamily="34" charset="-128"/>
              </a:rPr>
              <a:t>Philosophy</a:t>
            </a:r>
          </a:p>
        </p:txBody>
      </p:sp>
      <p:sp>
        <p:nvSpPr>
          <p:cNvPr id="25606" name="Rectangle 3"/>
          <p:cNvSpPr>
            <a:spLocks noGrp="1" noChangeArrowheads="1"/>
          </p:cNvSpPr>
          <p:nvPr>
            <p:ph type="body" sz="half" idx="1"/>
          </p:nvPr>
        </p:nvSpPr>
        <p:spPr/>
        <p:txBody>
          <a:bodyPr>
            <a:normAutofit fontScale="92500" lnSpcReduction="10000"/>
          </a:bodyPr>
          <a:lstStyle/>
          <a:p>
            <a:pPr eaLnBrk="1" hangingPunct="1"/>
            <a:r>
              <a:rPr lang="en-US" sz="2000" dirty="0" smtClean="0">
                <a:ea typeface="ＭＳ Ｐゴシック" pitchFamily="34" charset="-128"/>
              </a:rPr>
              <a:t>Caring and feeding for a system is not fun</a:t>
            </a:r>
          </a:p>
          <a:p>
            <a:pPr eaLnBrk="1" hangingPunct="1"/>
            <a:r>
              <a:rPr lang="en-US" sz="2000" dirty="0" smtClean="0">
                <a:ea typeface="ＭＳ Ｐゴシック" pitchFamily="34" charset="-128"/>
              </a:rPr>
              <a:t>System Administrators cost more than clusters</a:t>
            </a:r>
          </a:p>
          <a:p>
            <a:pPr lvl="1" eaLnBrk="1" hangingPunct="1"/>
            <a:r>
              <a:rPr lang="en-US" sz="1800" dirty="0" smtClean="0">
                <a:ea typeface="ＭＳ Ｐゴシック" pitchFamily="34" charset="-128"/>
              </a:rPr>
              <a:t>2 TFLOP cluster is less than $100,000 </a:t>
            </a:r>
            <a:r>
              <a:rPr lang="en-US" sz="1400" dirty="0" smtClean="0">
                <a:ea typeface="ＭＳ Ｐゴシック" pitchFamily="34" charset="-128"/>
              </a:rPr>
              <a:t>(US)</a:t>
            </a:r>
            <a:endParaRPr lang="en-US" sz="1800" dirty="0" smtClean="0">
              <a:ea typeface="ＭＳ Ｐゴシック" pitchFamily="34" charset="-128"/>
            </a:endParaRPr>
          </a:p>
          <a:p>
            <a:pPr lvl="1" eaLnBrk="1" hangingPunct="1"/>
            <a:r>
              <a:rPr lang="en-US" sz="1800" dirty="0" smtClean="0">
                <a:ea typeface="ＭＳ Ｐゴシック" pitchFamily="34" charset="-128"/>
              </a:rPr>
              <a:t>Close to actual cost of a fulltime administrator</a:t>
            </a:r>
          </a:p>
          <a:p>
            <a:pPr eaLnBrk="1" hangingPunct="1"/>
            <a:r>
              <a:rPr lang="en-US" sz="2000" dirty="0" smtClean="0">
                <a:ea typeface="ＭＳ Ｐゴシック" pitchFamily="34" charset="-128"/>
              </a:rPr>
              <a:t>The system administrator is the weakest link in the cluster</a:t>
            </a:r>
          </a:p>
          <a:p>
            <a:pPr lvl="1" eaLnBrk="1" hangingPunct="1"/>
            <a:r>
              <a:rPr lang="en-US" sz="1800" dirty="0" smtClean="0">
                <a:ea typeface="ＭＳ Ｐゴシック" pitchFamily="34" charset="-128"/>
              </a:rPr>
              <a:t>Bad ones like to tinker (make small changes)</a:t>
            </a:r>
          </a:p>
          <a:p>
            <a:pPr lvl="1" eaLnBrk="1" hangingPunct="1"/>
            <a:r>
              <a:rPr lang="en-US" sz="1800" dirty="0" smtClean="0">
                <a:ea typeface="ＭＳ Ｐゴシック" pitchFamily="34" charset="-128"/>
              </a:rPr>
              <a:t>Good ones still make mistakes</a:t>
            </a:r>
          </a:p>
          <a:p>
            <a:r>
              <a:rPr lang="en-US" sz="2200" dirty="0" smtClean="0">
                <a:ea typeface="ＭＳ Ｐゴシック" pitchFamily="34" charset="-128"/>
              </a:rPr>
              <a:t>If you are FAST you can be simple</a:t>
            </a:r>
          </a:p>
        </p:txBody>
      </p:sp>
      <p:pic>
        <p:nvPicPr>
          <p:cNvPr id="25607" name="Picture 4" descr="socrates_big"/>
          <p:cNvPicPr>
            <a:picLocks noGrp="1" noChangeAspect="1" noChangeArrowheads="1"/>
          </p:cNvPicPr>
          <p:nvPr>
            <p:ph sz="half" idx="2"/>
          </p:nvPr>
        </p:nvPicPr>
        <p:blipFill>
          <a:blip r:embed="rId3" cstate="print"/>
          <a:srcRect/>
          <a:stretch>
            <a:fillRect/>
          </a:stretch>
        </p:blipFill>
        <p:spPr>
          <a:xfrm>
            <a:off x="5394325" y="1905000"/>
            <a:ext cx="3278188" cy="41910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6"/>
          <p:cNvSpPr>
            <a:spLocks noGrp="1"/>
          </p:cNvSpPr>
          <p:nvPr>
            <p:ph type="sldNum" sz="quarter" idx="12"/>
          </p:nvPr>
        </p:nvSpPr>
        <p:spPr>
          <a:noFill/>
        </p:spPr>
        <p:txBody>
          <a:bodyPr/>
          <a:lstStyle/>
          <a:p>
            <a:fld id="{9EB2FD29-61EE-4E9A-A8A7-FF8EA107332A}" type="slidenum">
              <a:rPr lang="en-US"/>
              <a:pPr/>
              <a:t>21</a:t>
            </a:fld>
            <a:endParaRPr lang="en-US"/>
          </a:p>
        </p:txBody>
      </p:sp>
      <p:sp>
        <p:nvSpPr>
          <p:cNvPr id="31749" name="Rectangle 2"/>
          <p:cNvSpPr>
            <a:spLocks noGrp="1" noChangeArrowheads="1"/>
          </p:cNvSpPr>
          <p:nvPr>
            <p:ph type="title"/>
          </p:nvPr>
        </p:nvSpPr>
        <p:spPr/>
        <p:txBody>
          <a:bodyPr/>
          <a:lstStyle/>
          <a:p>
            <a:pPr eaLnBrk="1" hangingPunct="1"/>
            <a:r>
              <a:rPr lang="en-US" smtClean="0">
                <a:ea typeface="ＭＳ Ｐゴシック" pitchFamily="34" charset="-128"/>
              </a:rPr>
              <a:t>Rocks Basic Approach</a:t>
            </a:r>
          </a:p>
        </p:txBody>
      </p:sp>
      <p:sp>
        <p:nvSpPr>
          <p:cNvPr id="31750" name="Rectangle 3"/>
          <p:cNvSpPr>
            <a:spLocks noGrp="1" noChangeArrowheads="1"/>
          </p:cNvSpPr>
          <p:nvPr>
            <p:ph type="body" sz="half" idx="1"/>
          </p:nvPr>
        </p:nvSpPr>
        <p:spPr>
          <a:xfrm>
            <a:off x="912813" y="1905000"/>
            <a:ext cx="3979862" cy="4191000"/>
          </a:xfrm>
        </p:spPr>
        <p:txBody>
          <a:bodyPr/>
          <a:lstStyle/>
          <a:p>
            <a:pPr marL="419100" indent="-419100" eaLnBrk="1" hangingPunct="1">
              <a:lnSpc>
                <a:spcPct val="90000"/>
              </a:lnSpc>
            </a:pPr>
            <a:r>
              <a:rPr lang="en-US" sz="1700" smtClean="0">
                <a:ea typeface="ＭＳ Ｐゴシック" pitchFamily="34" charset="-128"/>
              </a:rPr>
              <a:t>Install a frontend</a:t>
            </a:r>
          </a:p>
          <a:p>
            <a:pPr marL="762000" lvl="1" indent="-304800" eaLnBrk="1" hangingPunct="1">
              <a:lnSpc>
                <a:spcPct val="90000"/>
              </a:lnSpc>
              <a:buFont typeface="Times" charset="0"/>
              <a:buAutoNum type="arabicPeriod"/>
            </a:pPr>
            <a:r>
              <a:rPr lang="en-US" sz="1400" smtClean="0">
                <a:ea typeface="ＭＳ Ｐゴシック" pitchFamily="34" charset="-128"/>
              </a:rPr>
              <a:t>Insert Rocks Base CD</a:t>
            </a:r>
          </a:p>
          <a:p>
            <a:pPr marL="762000" lvl="1" indent="-304800" eaLnBrk="1" hangingPunct="1">
              <a:lnSpc>
                <a:spcPct val="90000"/>
              </a:lnSpc>
              <a:buFont typeface="Times" charset="0"/>
              <a:buAutoNum type="arabicPeriod"/>
            </a:pPr>
            <a:r>
              <a:rPr lang="en-US" sz="1400" smtClean="0">
                <a:ea typeface="ＭＳ Ｐゴシック" pitchFamily="34" charset="-128"/>
              </a:rPr>
              <a:t>Insert Roll CDs (optional components)</a:t>
            </a:r>
          </a:p>
          <a:p>
            <a:pPr marL="762000" lvl="1" indent="-304800" eaLnBrk="1" hangingPunct="1">
              <a:lnSpc>
                <a:spcPct val="90000"/>
              </a:lnSpc>
              <a:buFont typeface="Times" charset="0"/>
              <a:buAutoNum type="arabicPeriod"/>
            </a:pPr>
            <a:r>
              <a:rPr lang="en-US" sz="1400" smtClean="0">
                <a:ea typeface="ＭＳ Ｐゴシック" pitchFamily="34" charset="-128"/>
              </a:rPr>
              <a:t>Answer 7 screens of configuration data</a:t>
            </a:r>
          </a:p>
          <a:p>
            <a:pPr marL="762000" lvl="1" indent="-304800" eaLnBrk="1" hangingPunct="1">
              <a:lnSpc>
                <a:spcPct val="90000"/>
              </a:lnSpc>
              <a:buFont typeface="Times" charset="0"/>
              <a:buAutoNum type="arabicPeriod"/>
            </a:pPr>
            <a:r>
              <a:rPr lang="en-US" sz="1400" smtClean="0">
                <a:ea typeface="ＭＳ Ｐゴシック" pitchFamily="34" charset="-128"/>
              </a:rPr>
              <a:t>Drink coffee (takes about 30 minutes to install)</a:t>
            </a:r>
          </a:p>
          <a:p>
            <a:pPr marL="419100" indent="-419100" eaLnBrk="1" hangingPunct="1">
              <a:lnSpc>
                <a:spcPct val="90000"/>
              </a:lnSpc>
            </a:pPr>
            <a:r>
              <a:rPr lang="en-US" sz="1700" smtClean="0">
                <a:ea typeface="ＭＳ Ｐゴシック" pitchFamily="34" charset="-128"/>
              </a:rPr>
              <a:t>Install compute nodes:</a:t>
            </a:r>
          </a:p>
          <a:p>
            <a:pPr marL="762000" lvl="1" indent="-304800" eaLnBrk="1" hangingPunct="1">
              <a:lnSpc>
                <a:spcPct val="90000"/>
              </a:lnSpc>
              <a:buFont typeface="Times" charset="0"/>
              <a:buAutoNum type="arabicPeriod"/>
            </a:pPr>
            <a:r>
              <a:rPr lang="en-US" sz="1400" smtClean="0">
                <a:ea typeface="ＭＳ Ｐゴシック" pitchFamily="34" charset="-128"/>
              </a:rPr>
              <a:t>Login to frontend</a:t>
            </a:r>
          </a:p>
          <a:p>
            <a:pPr marL="762000" lvl="1" indent="-304800" eaLnBrk="1" hangingPunct="1">
              <a:lnSpc>
                <a:spcPct val="90000"/>
              </a:lnSpc>
              <a:buFont typeface="Times" charset="0"/>
              <a:buAutoNum type="arabicPeriod"/>
            </a:pPr>
            <a:r>
              <a:rPr lang="en-US" sz="1400" smtClean="0">
                <a:ea typeface="ＭＳ Ｐゴシック" pitchFamily="34" charset="-128"/>
              </a:rPr>
              <a:t>Execute insert-ethers</a:t>
            </a:r>
          </a:p>
          <a:p>
            <a:pPr marL="762000" lvl="1" indent="-304800" eaLnBrk="1" hangingPunct="1">
              <a:lnSpc>
                <a:spcPct val="90000"/>
              </a:lnSpc>
              <a:buFont typeface="Times" charset="0"/>
              <a:buAutoNum type="arabicPeriod"/>
            </a:pPr>
            <a:r>
              <a:rPr lang="en-US" sz="1400" smtClean="0">
                <a:ea typeface="ＭＳ Ｐゴシック" pitchFamily="34" charset="-128"/>
              </a:rPr>
              <a:t>Boot compute node with Rocks Base CD (or PXE)</a:t>
            </a:r>
          </a:p>
          <a:p>
            <a:pPr marL="762000" lvl="1" indent="-304800" eaLnBrk="1" hangingPunct="1">
              <a:lnSpc>
                <a:spcPct val="90000"/>
              </a:lnSpc>
              <a:buFont typeface="Times" charset="0"/>
              <a:buAutoNum type="arabicPeriod"/>
            </a:pPr>
            <a:r>
              <a:rPr lang="en-US" sz="1400" smtClean="0">
                <a:ea typeface="ＭＳ Ｐゴシック" pitchFamily="34" charset="-128"/>
              </a:rPr>
              <a:t>Insert-ethers discovers nodes</a:t>
            </a:r>
          </a:p>
          <a:p>
            <a:pPr marL="762000" lvl="1" indent="-304800" eaLnBrk="1" hangingPunct="1">
              <a:lnSpc>
                <a:spcPct val="90000"/>
              </a:lnSpc>
              <a:buFont typeface="Times" charset="0"/>
              <a:buAutoNum type="arabicPeriod"/>
            </a:pPr>
            <a:r>
              <a:rPr lang="en-US" sz="1400" smtClean="0">
                <a:ea typeface="ＭＳ Ｐゴシック" pitchFamily="34" charset="-128"/>
              </a:rPr>
              <a:t>Goto step 3</a:t>
            </a:r>
          </a:p>
          <a:p>
            <a:pPr marL="419100" indent="-419100" eaLnBrk="1" hangingPunct="1">
              <a:lnSpc>
                <a:spcPct val="90000"/>
              </a:lnSpc>
            </a:pPr>
            <a:r>
              <a:rPr lang="en-US" sz="1700" smtClean="0">
                <a:ea typeface="ＭＳ Ｐゴシック" pitchFamily="34" charset="-128"/>
              </a:rPr>
              <a:t>Add user accounts</a:t>
            </a:r>
          </a:p>
          <a:p>
            <a:pPr marL="419100" indent="-419100" eaLnBrk="1" hangingPunct="1">
              <a:lnSpc>
                <a:spcPct val="90000"/>
              </a:lnSpc>
            </a:pPr>
            <a:r>
              <a:rPr lang="en-US" sz="1700" smtClean="0">
                <a:ea typeface="ＭＳ Ｐゴシック" pitchFamily="34" charset="-128"/>
              </a:rPr>
              <a:t>Start computing</a:t>
            </a:r>
            <a:endParaRPr lang="en-US" sz="1800" smtClean="0">
              <a:ea typeface="ＭＳ Ｐゴシック" pitchFamily="34" charset="-128"/>
            </a:endParaRPr>
          </a:p>
        </p:txBody>
      </p:sp>
      <p:sp>
        <p:nvSpPr>
          <p:cNvPr id="31751" name="Rectangle 4"/>
          <p:cNvSpPr>
            <a:spLocks noChangeArrowheads="1"/>
          </p:cNvSpPr>
          <p:nvPr/>
        </p:nvSpPr>
        <p:spPr bwMode="auto">
          <a:xfrm>
            <a:off x="4953000" y="4114800"/>
            <a:ext cx="4038600" cy="1752600"/>
          </a:xfrm>
          <a:prstGeom prst="rect">
            <a:avLst/>
          </a:prstGeom>
          <a:noFill/>
          <a:ln w="9525">
            <a:noFill/>
            <a:miter lim="800000"/>
            <a:headEnd/>
            <a:tailEnd/>
          </a:ln>
        </p:spPr>
        <p:txBody>
          <a:bodyPr/>
          <a:lstStyle/>
          <a:p>
            <a:pPr marL="419100" indent="-419100" eaLnBrk="1" hangingPunct="1">
              <a:lnSpc>
                <a:spcPct val="90000"/>
              </a:lnSpc>
              <a:spcBef>
                <a:spcPct val="20000"/>
              </a:spcBef>
              <a:buClr>
                <a:schemeClr val="folHlink"/>
              </a:buClr>
              <a:buSzPct val="75000"/>
              <a:buFont typeface="Wingdings" pitchFamily="2" charset="2"/>
              <a:buNone/>
            </a:pPr>
            <a:r>
              <a:rPr lang="en-US" sz="1400" dirty="0">
                <a:latin typeface="Helvetica" charset="0"/>
              </a:rPr>
              <a:t>Optional Rolls</a:t>
            </a:r>
          </a:p>
          <a:p>
            <a:pPr marL="762000" lvl="1" indent="-304800" eaLnBrk="1" hangingPunct="1">
              <a:lnSpc>
                <a:spcPct val="90000"/>
              </a:lnSpc>
              <a:spcBef>
                <a:spcPct val="20000"/>
              </a:spcBef>
              <a:buClr>
                <a:schemeClr val="folHlink"/>
              </a:buClr>
              <a:buSzPct val="70000"/>
              <a:buFont typeface="Wingdings" pitchFamily="2" charset="2"/>
              <a:buChar char="n"/>
            </a:pPr>
            <a:r>
              <a:rPr lang="en-US" sz="1300" dirty="0">
                <a:latin typeface="Helvetica" charset="0"/>
              </a:rPr>
              <a:t>Condor</a:t>
            </a:r>
          </a:p>
          <a:p>
            <a:pPr marL="762000" lvl="1" indent="-304800" eaLnBrk="1" hangingPunct="1">
              <a:lnSpc>
                <a:spcPct val="90000"/>
              </a:lnSpc>
              <a:spcBef>
                <a:spcPct val="20000"/>
              </a:spcBef>
              <a:buClr>
                <a:schemeClr val="folHlink"/>
              </a:buClr>
              <a:buSzPct val="70000"/>
              <a:buFont typeface="Wingdings" pitchFamily="2" charset="2"/>
              <a:buChar char="n"/>
            </a:pPr>
            <a:r>
              <a:rPr lang="en-US" sz="1300" dirty="0" smtClean="0">
                <a:latin typeface="Helvetica" charset="0"/>
              </a:rPr>
              <a:t>Intel </a:t>
            </a:r>
            <a:r>
              <a:rPr lang="en-US" sz="1300" dirty="0">
                <a:latin typeface="Helvetica" charset="0"/>
              </a:rPr>
              <a:t>(compilers)</a:t>
            </a:r>
          </a:p>
          <a:p>
            <a:pPr marL="762000" lvl="1" indent="-304800" eaLnBrk="1" hangingPunct="1">
              <a:lnSpc>
                <a:spcPct val="90000"/>
              </a:lnSpc>
              <a:spcBef>
                <a:spcPct val="20000"/>
              </a:spcBef>
              <a:buClr>
                <a:schemeClr val="folHlink"/>
              </a:buClr>
              <a:buSzPct val="70000"/>
              <a:buFont typeface="Wingdings" pitchFamily="2" charset="2"/>
              <a:buChar char="n"/>
            </a:pPr>
            <a:r>
              <a:rPr lang="en-US" sz="1300" dirty="0">
                <a:latin typeface="Helvetica" charset="0"/>
              </a:rPr>
              <a:t>Java</a:t>
            </a:r>
          </a:p>
          <a:p>
            <a:pPr marL="762000" lvl="1" indent="-304800" eaLnBrk="1" hangingPunct="1">
              <a:lnSpc>
                <a:spcPct val="90000"/>
              </a:lnSpc>
              <a:spcBef>
                <a:spcPct val="20000"/>
              </a:spcBef>
              <a:buClr>
                <a:schemeClr val="folHlink"/>
              </a:buClr>
              <a:buSzPct val="70000"/>
              <a:buFont typeface="Wingdings" pitchFamily="2" charset="2"/>
              <a:buChar char="n"/>
            </a:pPr>
            <a:r>
              <a:rPr lang="en-US" sz="1300" dirty="0" smtClean="0">
                <a:latin typeface="Helvetica" charset="0"/>
              </a:rPr>
              <a:t>Sun </a:t>
            </a:r>
            <a:r>
              <a:rPr lang="en-US" sz="1300" dirty="0">
                <a:latin typeface="Helvetica" charset="0"/>
              </a:rPr>
              <a:t>Grid </a:t>
            </a:r>
            <a:r>
              <a:rPr lang="en-US" sz="1300" dirty="0" smtClean="0">
                <a:latin typeface="Helvetica" charset="0"/>
              </a:rPr>
              <a:t>Engine (SGE) </a:t>
            </a:r>
            <a:endParaRPr lang="en-US" sz="1300" dirty="0">
              <a:latin typeface="Helvetica" charset="0"/>
            </a:endParaRPr>
          </a:p>
          <a:p>
            <a:pPr marL="762000" lvl="1" indent="-304800" eaLnBrk="1" hangingPunct="1">
              <a:lnSpc>
                <a:spcPct val="90000"/>
              </a:lnSpc>
              <a:spcBef>
                <a:spcPct val="20000"/>
              </a:spcBef>
              <a:buClr>
                <a:schemeClr val="folHlink"/>
              </a:buClr>
              <a:buSzPct val="70000"/>
              <a:buFont typeface="Wingdings" pitchFamily="2" charset="2"/>
              <a:buChar char="n"/>
            </a:pPr>
            <a:r>
              <a:rPr lang="en-US" sz="1300" dirty="0">
                <a:latin typeface="Helvetica" charset="0"/>
              </a:rPr>
              <a:t>PBS (developed in Norway) </a:t>
            </a:r>
          </a:p>
          <a:p>
            <a:pPr marL="762000" lvl="1" indent="-304800" eaLnBrk="1" hangingPunct="1">
              <a:lnSpc>
                <a:spcPct val="90000"/>
              </a:lnSpc>
              <a:spcBef>
                <a:spcPct val="20000"/>
              </a:spcBef>
              <a:buClr>
                <a:schemeClr val="folHlink"/>
              </a:buClr>
              <a:buSzPct val="70000"/>
              <a:buFont typeface="Wingdings" pitchFamily="2" charset="2"/>
              <a:buChar char="n"/>
            </a:pPr>
            <a:r>
              <a:rPr lang="en-US" sz="1300" dirty="0">
                <a:latin typeface="Helvetica" charset="0"/>
              </a:rPr>
              <a:t>Area51 (security monitoring tools)</a:t>
            </a:r>
          </a:p>
          <a:p>
            <a:pPr marL="762000" lvl="1" indent="-304800" eaLnBrk="1" hangingPunct="1">
              <a:lnSpc>
                <a:spcPct val="90000"/>
              </a:lnSpc>
              <a:spcBef>
                <a:spcPct val="20000"/>
              </a:spcBef>
              <a:buClr>
                <a:schemeClr val="folHlink"/>
              </a:buClr>
              <a:buSzPct val="70000"/>
              <a:buFont typeface="Wingdings" pitchFamily="2" charset="2"/>
              <a:buChar char="n"/>
            </a:pPr>
            <a:r>
              <a:rPr lang="en-US" sz="1300" dirty="0">
                <a:latin typeface="Helvetica" charset="0"/>
              </a:rPr>
              <a:t>Many Others …</a:t>
            </a:r>
          </a:p>
        </p:txBody>
      </p:sp>
      <p:pic>
        <p:nvPicPr>
          <p:cNvPr id="31752" name="Picture 5" descr="3cds">
            <a:hlinkClick r:id="rId3"/>
          </p:cNvPr>
          <p:cNvPicPr>
            <a:picLocks noChangeAspect="1" noChangeArrowheads="1"/>
          </p:cNvPicPr>
          <p:nvPr/>
        </p:nvPicPr>
        <p:blipFill>
          <a:blip r:embed="rId4" cstate="print"/>
          <a:srcRect/>
          <a:stretch>
            <a:fillRect/>
          </a:stretch>
        </p:blipFill>
        <p:spPr bwMode="auto">
          <a:xfrm>
            <a:off x="4953000" y="1981200"/>
            <a:ext cx="3762375" cy="1947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Slide Number Placeholder 5"/>
          <p:cNvSpPr>
            <a:spLocks noGrp="1"/>
          </p:cNvSpPr>
          <p:nvPr>
            <p:ph type="sldNum" sz="quarter" idx="12"/>
          </p:nvPr>
        </p:nvSpPr>
        <p:spPr>
          <a:noFill/>
        </p:spPr>
        <p:txBody>
          <a:bodyPr/>
          <a:lstStyle/>
          <a:p>
            <a:fld id="{CCD3F01F-7577-43C1-BF84-168972595139}" type="slidenum">
              <a:rPr lang="en-US"/>
              <a:pPr/>
              <a:t>23</a:t>
            </a:fld>
            <a:endParaRPr lang="en-US"/>
          </a:p>
        </p:txBody>
      </p:sp>
      <p:sp>
        <p:nvSpPr>
          <p:cNvPr id="35845" name="Rectangle 2"/>
          <p:cNvSpPr>
            <a:spLocks noGrp="1" noChangeArrowheads="1"/>
          </p:cNvSpPr>
          <p:nvPr>
            <p:ph type="title"/>
          </p:nvPr>
        </p:nvSpPr>
        <p:spPr/>
        <p:txBody>
          <a:bodyPr/>
          <a:lstStyle/>
          <a:p>
            <a:pPr eaLnBrk="1" hangingPunct="1"/>
            <a:r>
              <a:rPr lang="en-US" smtClean="0">
                <a:ea typeface="ＭＳ Ｐゴシック" pitchFamily="34" charset="-128"/>
              </a:rPr>
              <a:t>Cluster Software Stack</a:t>
            </a:r>
          </a:p>
        </p:txBody>
      </p:sp>
      <p:pic>
        <p:nvPicPr>
          <p:cNvPr id="35846" name="Picture 3"/>
          <p:cNvPicPr>
            <a:picLocks noGrp="1" noChangeAspect="1" noChangeArrowheads="1"/>
          </p:cNvPicPr>
          <p:nvPr>
            <p:ph idx="1"/>
          </p:nvPr>
        </p:nvPicPr>
        <p:blipFill>
          <a:blip r:embed="rId3" cstate="print"/>
          <a:srcRect/>
          <a:stretch>
            <a:fillRect/>
          </a:stretch>
        </p:blipFill>
        <p:spPr>
          <a:xfrm>
            <a:off x="1695450" y="1905000"/>
            <a:ext cx="6545263" cy="4191000"/>
          </a:xfr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a:noFill/>
        </p:spPr>
        <p:txBody>
          <a:bodyPr/>
          <a:lstStyle/>
          <a:p>
            <a:fld id="{52204530-25E2-4131-95A7-02A14E4F82EE}" type="datetime1">
              <a:rPr lang="en-US" smtClean="0">
                <a:ea typeface="ＭＳ Ｐゴシック" pitchFamily="34" charset="-128"/>
              </a:rPr>
              <a:pPr/>
              <a:t>5/23/2010</a:t>
            </a:fld>
            <a:endParaRPr lang="en-US" smtClean="0">
              <a:ea typeface="ＭＳ Ｐゴシック" pitchFamily="34" charset="-128"/>
            </a:endParaRPr>
          </a:p>
        </p:txBody>
      </p:sp>
      <p:sp>
        <p:nvSpPr>
          <p:cNvPr id="37892" name="Slide Number Placeholder 5"/>
          <p:cNvSpPr>
            <a:spLocks noGrp="1"/>
          </p:cNvSpPr>
          <p:nvPr>
            <p:ph type="sldNum" sz="quarter" idx="12"/>
          </p:nvPr>
        </p:nvSpPr>
        <p:spPr>
          <a:noFill/>
        </p:spPr>
        <p:txBody>
          <a:bodyPr/>
          <a:lstStyle/>
          <a:p>
            <a:fld id="{202D326B-1735-4C4D-8ED7-9E3A7287EA43}" type="slidenum">
              <a:rPr lang="en-US"/>
              <a:pPr/>
              <a:t>24</a:t>
            </a:fld>
            <a:endParaRPr lang="en-US"/>
          </a:p>
        </p:txBody>
      </p:sp>
      <p:sp>
        <p:nvSpPr>
          <p:cNvPr id="37893" name="Rectangle 2"/>
          <p:cNvSpPr>
            <a:spLocks noGrp="1" noChangeArrowheads="1"/>
          </p:cNvSpPr>
          <p:nvPr>
            <p:ph type="title"/>
          </p:nvPr>
        </p:nvSpPr>
        <p:spPr/>
        <p:txBody>
          <a:bodyPr/>
          <a:lstStyle/>
          <a:p>
            <a:pPr eaLnBrk="1" hangingPunct="1"/>
            <a:r>
              <a:rPr lang="en-US" smtClean="0">
                <a:ea typeface="ＭＳ Ｐゴシック" pitchFamily="34" charset="-128"/>
              </a:rPr>
              <a:t>Common to Any Cluster</a:t>
            </a:r>
          </a:p>
        </p:txBody>
      </p:sp>
      <p:pic>
        <p:nvPicPr>
          <p:cNvPr id="37894" name="Picture 3"/>
          <p:cNvPicPr>
            <a:picLocks noGrp="1" noChangeAspect="1" noChangeArrowheads="1"/>
          </p:cNvPicPr>
          <p:nvPr>
            <p:ph idx="1"/>
          </p:nvPr>
        </p:nvPicPr>
        <p:blipFill>
          <a:blip r:embed="rId3" cstate="print"/>
          <a:srcRect/>
          <a:stretch>
            <a:fillRect/>
          </a:stretch>
        </p:blipFill>
        <p:spPr>
          <a:xfrm>
            <a:off x="1016000" y="1905000"/>
            <a:ext cx="7904163" cy="419100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3"/>
          <p:cNvSpPr>
            <a:spLocks noGrp="1"/>
          </p:cNvSpPr>
          <p:nvPr>
            <p:ph type="dt" sz="quarter" idx="10"/>
          </p:nvPr>
        </p:nvSpPr>
        <p:spPr>
          <a:noFill/>
        </p:spPr>
        <p:txBody>
          <a:bodyPr/>
          <a:lstStyle/>
          <a:p>
            <a:fld id="{C319509F-C026-4B06-B200-D843A76F25EE}" type="datetime1">
              <a:rPr lang="en-US" smtClean="0">
                <a:ea typeface="ＭＳ Ｐゴシック" pitchFamily="34" charset="-128"/>
              </a:rPr>
              <a:pPr/>
              <a:t>5/23/2010</a:t>
            </a:fld>
            <a:endParaRPr lang="en-US" smtClean="0">
              <a:ea typeface="ＭＳ Ｐゴシック" pitchFamily="34" charset="-128"/>
            </a:endParaRPr>
          </a:p>
        </p:txBody>
      </p:sp>
      <p:sp>
        <p:nvSpPr>
          <p:cNvPr id="46084" name="Slide Number Placeholder 5"/>
          <p:cNvSpPr>
            <a:spLocks noGrp="1"/>
          </p:cNvSpPr>
          <p:nvPr>
            <p:ph type="sldNum" sz="quarter" idx="12"/>
          </p:nvPr>
        </p:nvSpPr>
        <p:spPr>
          <a:noFill/>
        </p:spPr>
        <p:txBody>
          <a:bodyPr/>
          <a:lstStyle/>
          <a:p>
            <a:fld id="{B54A24C2-A0D7-4BA7-887D-7DC609EBC3EC}" type="slidenum">
              <a:rPr lang="en-US"/>
              <a:pPr/>
              <a:t>25</a:t>
            </a:fld>
            <a:endParaRPr lang="en-US"/>
          </a:p>
        </p:txBody>
      </p:sp>
      <p:sp>
        <p:nvSpPr>
          <p:cNvPr id="46085" name="Rectangle 2"/>
          <p:cNvSpPr>
            <a:spLocks noGrp="1" noChangeArrowheads="1"/>
          </p:cNvSpPr>
          <p:nvPr>
            <p:ph type="title"/>
          </p:nvPr>
        </p:nvSpPr>
        <p:spPr/>
        <p:txBody>
          <a:bodyPr/>
          <a:lstStyle/>
          <a:p>
            <a:pPr eaLnBrk="1" hangingPunct="1"/>
            <a:r>
              <a:rPr lang="en-US" smtClean="0">
                <a:ea typeface="ＭＳ Ｐゴシック" pitchFamily="34" charset="-128"/>
              </a:rPr>
              <a:t>Rocks Cluster Software</a:t>
            </a:r>
          </a:p>
        </p:txBody>
      </p:sp>
      <p:pic>
        <p:nvPicPr>
          <p:cNvPr id="46086" name="Picture 3"/>
          <p:cNvPicPr>
            <a:picLocks noGrp="1" noChangeAspect="1" noChangeArrowheads="1"/>
          </p:cNvPicPr>
          <p:nvPr>
            <p:ph idx="1"/>
          </p:nvPr>
        </p:nvPicPr>
        <p:blipFill>
          <a:blip r:embed="rId3" cstate="print"/>
          <a:srcRect/>
          <a:stretch>
            <a:fillRect/>
          </a:stretch>
        </p:blipFill>
        <p:spPr>
          <a:xfrm>
            <a:off x="2116138" y="1905000"/>
            <a:ext cx="5703887" cy="419100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Slide Number Placeholder 5"/>
          <p:cNvSpPr>
            <a:spLocks noGrp="1"/>
          </p:cNvSpPr>
          <p:nvPr>
            <p:ph type="sldNum" sz="quarter" idx="12"/>
          </p:nvPr>
        </p:nvSpPr>
        <p:spPr>
          <a:xfrm>
            <a:off x="6324600" y="5899150"/>
            <a:ext cx="2133600" cy="365125"/>
          </a:xfrm>
          <a:noFill/>
        </p:spPr>
        <p:txBody>
          <a:bodyPr/>
          <a:lstStyle/>
          <a:p>
            <a:fld id="{37F5531B-F187-4450-9E4B-A0BC681DE717}" type="slidenum">
              <a:rPr lang="en-US"/>
              <a:pPr/>
              <a:t>26</a:t>
            </a:fld>
            <a:endParaRPr lang="en-US"/>
          </a:p>
        </p:txBody>
      </p:sp>
      <p:cxnSp>
        <p:nvCxnSpPr>
          <p:cNvPr id="54277" name="AutoShape 2"/>
          <p:cNvCxnSpPr>
            <a:cxnSpLocks noChangeShapeType="1"/>
            <a:stCxn id="54281" idx="4"/>
            <a:endCxn id="54287" idx="0"/>
          </p:cNvCxnSpPr>
          <p:nvPr/>
        </p:nvCxnSpPr>
        <p:spPr bwMode="auto">
          <a:xfrm flipH="1">
            <a:off x="3695700" y="3048000"/>
            <a:ext cx="2971800" cy="1981200"/>
          </a:xfrm>
          <a:prstGeom prst="straightConnector1">
            <a:avLst/>
          </a:prstGeom>
          <a:noFill/>
          <a:ln w="38100">
            <a:solidFill>
              <a:schemeClr val="tx1"/>
            </a:solidFill>
            <a:round/>
            <a:headEnd/>
            <a:tailEnd type="triangle" w="med" len="med"/>
          </a:ln>
        </p:spPr>
      </p:cxnSp>
      <p:cxnSp>
        <p:nvCxnSpPr>
          <p:cNvPr id="54278" name="AutoShape 3"/>
          <p:cNvCxnSpPr>
            <a:cxnSpLocks noChangeShapeType="1"/>
            <a:stCxn id="54280" idx="3"/>
            <a:endCxn id="54288" idx="0"/>
          </p:cNvCxnSpPr>
          <p:nvPr/>
        </p:nvCxnSpPr>
        <p:spPr bwMode="auto">
          <a:xfrm>
            <a:off x="2105025" y="3124200"/>
            <a:ext cx="4562475" cy="1905000"/>
          </a:xfrm>
          <a:prstGeom prst="straightConnector1">
            <a:avLst/>
          </a:prstGeom>
          <a:noFill/>
          <a:ln w="38100">
            <a:solidFill>
              <a:schemeClr val="hlink"/>
            </a:solidFill>
            <a:round/>
            <a:headEnd/>
            <a:tailEnd type="triangle" w="med" len="med"/>
          </a:ln>
        </p:spPr>
      </p:cxnSp>
      <p:sp>
        <p:nvSpPr>
          <p:cNvPr id="54279" name="Rectangle 4"/>
          <p:cNvSpPr>
            <a:spLocks noGrp="1" noChangeArrowheads="1"/>
          </p:cNvSpPr>
          <p:nvPr>
            <p:ph type="title"/>
          </p:nvPr>
        </p:nvSpPr>
        <p:spPr/>
        <p:txBody>
          <a:bodyPr/>
          <a:lstStyle/>
          <a:p>
            <a:pPr eaLnBrk="1" hangingPunct="1"/>
            <a:r>
              <a:rPr lang="en-US" smtClean="0">
                <a:ea typeface="ＭＳ Ｐゴシック" pitchFamily="34" charset="-128"/>
              </a:rPr>
              <a:t>Software Installation</a:t>
            </a:r>
          </a:p>
        </p:txBody>
      </p:sp>
      <p:sp>
        <p:nvSpPr>
          <p:cNvPr id="54280" name="AutoShape 5"/>
          <p:cNvSpPr>
            <a:spLocks noChangeArrowheads="1"/>
          </p:cNvSpPr>
          <p:nvPr/>
        </p:nvSpPr>
        <p:spPr bwMode="auto">
          <a:xfrm>
            <a:off x="381000" y="1676400"/>
            <a:ext cx="3810000" cy="1447800"/>
          </a:xfrm>
          <a:prstGeom prst="cube">
            <a:avLst>
              <a:gd name="adj" fmla="val 25000"/>
            </a:avLst>
          </a:prstGeom>
          <a:solidFill>
            <a:srgbClr val="FFC000"/>
          </a:solidFill>
          <a:ln w="9525">
            <a:solidFill>
              <a:schemeClr val="tx1"/>
            </a:solidFill>
            <a:miter lim="800000"/>
            <a:headEnd/>
            <a:tailEnd/>
          </a:ln>
        </p:spPr>
        <p:txBody>
          <a:bodyPr wrap="none" anchor="ctr"/>
          <a:lstStyle/>
          <a:p>
            <a:pPr algn="ctr" eaLnBrk="1" hangingPunct="1"/>
            <a:r>
              <a:rPr lang="en-US" dirty="0">
                <a:latin typeface="Times New Roman" pitchFamily="18" charset="0"/>
              </a:rPr>
              <a:t>Collection of all possible </a:t>
            </a:r>
          </a:p>
          <a:p>
            <a:pPr algn="ctr" eaLnBrk="1" hangingPunct="1"/>
            <a:r>
              <a:rPr lang="en-US" dirty="0">
                <a:latin typeface="Times New Roman" pitchFamily="18" charset="0"/>
              </a:rPr>
              <a:t>software packages</a:t>
            </a:r>
          </a:p>
          <a:p>
            <a:pPr algn="ctr" eaLnBrk="1" hangingPunct="1"/>
            <a:r>
              <a:rPr lang="en-US" dirty="0">
                <a:latin typeface="Times New Roman" pitchFamily="18" charset="0"/>
              </a:rPr>
              <a:t>(AKA Distribution)</a:t>
            </a:r>
          </a:p>
        </p:txBody>
      </p:sp>
      <p:sp>
        <p:nvSpPr>
          <p:cNvPr id="54281" name="Oval 6"/>
          <p:cNvSpPr>
            <a:spLocks noChangeArrowheads="1"/>
          </p:cNvSpPr>
          <p:nvPr/>
        </p:nvSpPr>
        <p:spPr bwMode="auto">
          <a:xfrm>
            <a:off x="4800600" y="1752600"/>
            <a:ext cx="3733800" cy="1295400"/>
          </a:xfrm>
          <a:prstGeom prst="ellipse">
            <a:avLst/>
          </a:prstGeom>
          <a:solidFill>
            <a:srgbClr val="92D050"/>
          </a:solidFill>
          <a:ln w="9525">
            <a:solidFill>
              <a:schemeClr val="tx1"/>
            </a:solidFill>
            <a:round/>
            <a:headEnd/>
            <a:tailEnd/>
          </a:ln>
        </p:spPr>
        <p:txBody>
          <a:bodyPr wrap="none" anchor="ctr"/>
          <a:lstStyle/>
          <a:p>
            <a:pPr algn="ctr" eaLnBrk="1" hangingPunct="1"/>
            <a:r>
              <a:rPr lang="en-US">
                <a:latin typeface="Times New Roman" pitchFamily="18" charset="0"/>
              </a:rPr>
              <a:t>Descriptive information to </a:t>
            </a:r>
          </a:p>
          <a:p>
            <a:pPr algn="ctr" eaLnBrk="1" hangingPunct="1"/>
            <a:r>
              <a:rPr lang="en-US">
                <a:latin typeface="Times New Roman" pitchFamily="18" charset="0"/>
              </a:rPr>
              <a:t>configure a node</a:t>
            </a:r>
          </a:p>
        </p:txBody>
      </p:sp>
      <p:sp>
        <p:nvSpPr>
          <p:cNvPr id="54282" name="Rectangle 7"/>
          <p:cNvSpPr>
            <a:spLocks noChangeArrowheads="1"/>
          </p:cNvSpPr>
          <p:nvPr/>
        </p:nvSpPr>
        <p:spPr bwMode="auto">
          <a:xfrm>
            <a:off x="685800" y="5029200"/>
            <a:ext cx="1981200" cy="1066800"/>
          </a:xfrm>
          <a:prstGeom prst="rect">
            <a:avLst/>
          </a:prstGeom>
          <a:solidFill>
            <a:schemeClr val="hlink"/>
          </a:solidFill>
          <a:ln w="9525">
            <a:solidFill>
              <a:schemeClr val="tx1"/>
            </a:solidFill>
            <a:miter lim="800000"/>
            <a:headEnd/>
            <a:tailEnd/>
          </a:ln>
        </p:spPr>
        <p:txBody>
          <a:bodyPr wrap="none" anchor="ctr"/>
          <a:lstStyle/>
          <a:p>
            <a:pPr algn="ctr" eaLnBrk="1" hangingPunct="1"/>
            <a:r>
              <a:rPr lang="en-US">
                <a:latin typeface="Times New Roman" pitchFamily="18" charset="0"/>
              </a:rPr>
              <a:t>Compute Node</a:t>
            </a:r>
          </a:p>
        </p:txBody>
      </p:sp>
      <p:cxnSp>
        <p:nvCxnSpPr>
          <p:cNvPr id="54283" name="AutoShape 8"/>
          <p:cNvCxnSpPr>
            <a:cxnSpLocks noChangeShapeType="1"/>
            <a:stCxn id="54282" idx="0"/>
            <a:endCxn id="54281" idx="4"/>
          </p:cNvCxnSpPr>
          <p:nvPr/>
        </p:nvCxnSpPr>
        <p:spPr bwMode="auto">
          <a:xfrm flipV="1">
            <a:off x="1676400" y="3048000"/>
            <a:ext cx="4991100" cy="1981200"/>
          </a:xfrm>
          <a:prstGeom prst="straightConnector1">
            <a:avLst/>
          </a:prstGeom>
          <a:noFill/>
          <a:ln w="38100">
            <a:solidFill>
              <a:schemeClr val="tx1"/>
            </a:solidFill>
            <a:round/>
            <a:headEnd type="triangle" w="med" len="med"/>
            <a:tailEnd/>
          </a:ln>
        </p:spPr>
      </p:cxnSp>
      <p:cxnSp>
        <p:nvCxnSpPr>
          <p:cNvPr id="54284" name="AutoShape 9"/>
          <p:cNvCxnSpPr>
            <a:cxnSpLocks noChangeShapeType="1"/>
            <a:stCxn id="54282" idx="0"/>
            <a:endCxn id="54280" idx="3"/>
          </p:cNvCxnSpPr>
          <p:nvPr/>
        </p:nvCxnSpPr>
        <p:spPr bwMode="auto">
          <a:xfrm flipV="1">
            <a:off x="1676400" y="3124200"/>
            <a:ext cx="428625" cy="1905000"/>
          </a:xfrm>
          <a:prstGeom prst="straightConnector1">
            <a:avLst/>
          </a:prstGeom>
          <a:noFill/>
          <a:ln w="38100">
            <a:solidFill>
              <a:schemeClr val="hlink"/>
            </a:solidFill>
            <a:round/>
            <a:headEnd type="triangle" w="med" len="med"/>
            <a:tailEnd/>
          </a:ln>
        </p:spPr>
      </p:cxnSp>
      <p:sp>
        <p:nvSpPr>
          <p:cNvPr id="54285" name="Rectangle 10"/>
          <p:cNvSpPr>
            <a:spLocks noChangeArrowheads="1"/>
          </p:cNvSpPr>
          <p:nvPr/>
        </p:nvSpPr>
        <p:spPr bwMode="auto">
          <a:xfrm>
            <a:off x="3581400" y="3505200"/>
            <a:ext cx="1295400" cy="1219200"/>
          </a:xfrm>
          <a:prstGeom prst="rect">
            <a:avLst/>
          </a:prstGeom>
          <a:solidFill>
            <a:srgbClr val="00B0F0"/>
          </a:solidFill>
          <a:ln w="38100">
            <a:solidFill>
              <a:schemeClr val="tx1"/>
            </a:solidFill>
            <a:miter lim="800000"/>
            <a:headEnd/>
            <a:tailEnd/>
          </a:ln>
        </p:spPr>
        <p:txBody>
          <a:bodyPr wrap="none" anchor="ctr"/>
          <a:lstStyle/>
          <a:p>
            <a:pPr algn="ctr" eaLnBrk="1" hangingPunct="1"/>
            <a:r>
              <a:rPr lang="en-US" dirty="0" err="1">
                <a:latin typeface="Times New Roman" pitchFamily="18" charset="0"/>
              </a:rPr>
              <a:t>Kickstart</a:t>
            </a:r>
            <a:endParaRPr lang="en-US" dirty="0">
              <a:latin typeface="Times New Roman" pitchFamily="18" charset="0"/>
            </a:endParaRPr>
          </a:p>
          <a:p>
            <a:pPr algn="ctr" eaLnBrk="1" hangingPunct="1"/>
            <a:r>
              <a:rPr lang="en-US" dirty="0">
                <a:latin typeface="Times New Roman" pitchFamily="18" charset="0"/>
              </a:rPr>
              <a:t> file</a:t>
            </a:r>
          </a:p>
        </p:txBody>
      </p:sp>
      <p:sp>
        <p:nvSpPr>
          <p:cNvPr id="54286" name="Rectangle 11"/>
          <p:cNvSpPr>
            <a:spLocks noChangeArrowheads="1"/>
          </p:cNvSpPr>
          <p:nvPr/>
        </p:nvSpPr>
        <p:spPr bwMode="auto">
          <a:xfrm>
            <a:off x="1295400" y="3733800"/>
            <a:ext cx="1295400" cy="609600"/>
          </a:xfrm>
          <a:prstGeom prst="rect">
            <a:avLst/>
          </a:prstGeom>
          <a:solidFill>
            <a:srgbClr val="FFC000"/>
          </a:solidFill>
          <a:ln w="38100">
            <a:solidFill>
              <a:schemeClr val="hlink"/>
            </a:solidFill>
            <a:miter lim="800000"/>
            <a:headEnd/>
            <a:tailEnd/>
          </a:ln>
        </p:spPr>
        <p:txBody>
          <a:bodyPr wrap="none" anchor="ctr"/>
          <a:lstStyle/>
          <a:p>
            <a:pPr algn="ctr" eaLnBrk="1" hangingPunct="1"/>
            <a:r>
              <a:rPr lang="en-US">
                <a:latin typeface="Times New Roman" pitchFamily="18" charset="0"/>
              </a:rPr>
              <a:t>RPMs</a:t>
            </a:r>
          </a:p>
        </p:txBody>
      </p:sp>
      <p:sp>
        <p:nvSpPr>
          <p:cNvPr id="54287" name="Rectangle 12"/>
          <p:cNvSpPr>
            <a:spLocks noChangeArrowheads="1"/>
          </p:cNvSpPr>
          <p:nvPr/>
        </p:nvSpPr>
        <p:spPr bwMode="auto">
          <a:xfrm>
            <a:off x="2819400" y="5029200"/>
            <a:ext cx="1752600" cy="1066800"/>
          </a:xfrm>
          <a:prstGeom prst="rect">
            <a:avLst/>
          </a:prstGeom>
          <a:solidFill>
            <a:schemeClr val="hlink"/>
          </a:solidFill>
          <a:ln w="9525">
            <a:solidFill>
              <a:schemeClr val="tx1"/>
            </a:solidFill>
            <a:miter lim="800000"/>
            <a:headEnd/>
            <a:tailEnd/>
          </a:ln>
        </p:spPr>
        <p:txBody>
          <a:bodyPr wrap="none" anchor="ctr"/>
          <a:lstStyle/>
          <a:p>
            <a:pPr algn="ctr" eaLnBrk="1" hangingPunct="1"/>
            <a:r>
              <a:rPr lang="en-US">
                <a:latin typeface="Times New Roman" pitchFamily="18" charset="0"/>
              </a:rPr>
              <a:t>IO Server</a:t>
            </a:r>
          </a:p>
        </p:txBody>
      </p:sp>
      <p:sp>
        <p:nvSpPr>
          <p:cNvPr id="54288" name="Rectangle 13"/>
          <p:cNvSpPr>
            <a:spLocks noChangeArrowheads="1"/>
          </p:cNvSpPr>
          <p:nvPr/>
        </p:nvSpPr>
        <p:spPr bwMode="auto">
          <a:xfrm>
            <a:off x="5791200" y="5029200"/>
            <a:ext cx="1752600" cy="1066800"/>
          </a:xfrm>
          <a:prstGeom prst="rect">
            <a:avLst/>
          </a:prstGeom>
          <a:solidFill>
            <a:schemeClr val="hlink"/>
          </a:solidFill>
          <a:ln w="9525">
            <a:solidFill>
              <a:schemeClr val="tx1"/>
            </a:solidFill>
            <a:miter lim="800000"/>
            <a:headEnd/>
            <a:tailEnd/>
          </a:ln>
        </p:spPr>
        <p:txBody>
          <a:bodyPr wrap="none" anchor="ctr"/>
          <a:lstStyle/>
          <a:p>
            <a:pPr algn="ctr" eaLnBrk="1" hangingPunct="1"/>
            <a:r>
              <a:rPr lang="en-US">
                <a:latin typeface="Times New Roman" pitchFamily="18" charset="0"/>
              </a:rPr>
              <a:t>Web Server</a:t>
            </a:r>
          </a:p>
        </p:txBody>
      </p:sp>
      <p:sp>
        <p:nvSpPr>
          <p:cNvPr id="54289" name="Oval 14"/>
          <p:cNvSpPr>
            <a:spLocks noChangeArrowheads="1"/>
          </p:cNvSpPr>
          <p:nvPr/>
        </p:nvSpPr>
        <p:spPr bwMode="auto">
          <a:xfrm>
            <a:off x="4800600" y="5562600"/>
            <a:ext cx="76200" cy="76200"/>
          </a:xfrm>
          <a:prstGeom prst="ellipse">
            <a:avLst/>
          </a:prstGeom>
          <a:solidFill>
            <a:schemeClr val="hlink"/>
          </a:solidFill>
          <a:ln w="9525">
            <a:solidFill>
              <a:schemeClr val="tx1"/>
            </a:solidFill>
            <a:round/>
            <a:headEnd/>
            <a:tailEnd/>
          </a:ln>
        </p:spPr>
        <p:txBody>
          <a:bodyPr wrap="none" anchor="ctr"/>
          <a:lstStyle/>
          <a:p>
            <a:endParaRPr lang="en-US"/>
          </a:p>
        </p:txBody>
      </p:sp>
      <p:sp>
        <p:nvSpPr>
          <p:cNvPr id="54290" name="Oval 15"/>
          <p:cNvSpPr>
            <a:spLocks noChangeArrowheads="1"/>
          </p:cNvSpPr>
          <p:nvPr/>
        </p:nvSpPr>
        <p:spPr bwMode="auto">
          <a:xfrm>
            <a:off x="5029200" y="5562600"/>
            <a:ext cx="76200" cy="76200"/>
          </a:xfrm>
          <a:prstGeom prst="ellipse">
            <a:avLst/>
          </a:prstGeom>
          <a:solidFill>
            <a:schemeClr val="hlink"/>
          </a:solidFill>
          <a:ln w="9525">
            <a:solidFill>
              <a:schemeClr val="tx1"/>
            </a:solidFill>
            <a:round/>
            <a:headEnd/>
            <a:tailEnd/>
          </a:ln>
        </p:spPr>
        <p:txBody>
          <a:bodyPr wrap="none" anchor="ctr"/>
          <a:lstStyle/>
          <a:p>
            <a:endParaRPr lang="en-US"/>
          </a:p>
        </p:txBody>
      </p:sp>
      <p:sp>
        <p:nvSpPr>
          <p:cNvPr id="54291" name="Oval 16"/>
          <p:cNvSpPr>
            <a:spLocks noChangeArrowheads="1"/>
          </p:cNvSpPr>
          <p:nvPr/>
        </p:nvSpPr>
        <p:spPr bwMode="auto">
          <a:xfrm>
            <a:off x="5257800" y="5562600"/>
            <a:ext cx="76200" cy="76200"/>
          </a:xfrm>
          <a:prstGeom prst="ellipse">
            <a:avLst/>
          </a:prstGeom>
          <a:solidFill>
            <a:schemeClr val="hlink"/>
          </a:solidFill>
          <a:ln w="9525">
            <a:solidFill>
              <a:schemeClr val="tx1"/>
            </a:solidFill>
            <a:round/>
            <a:headEnd/>
            <a:tailEnd/>
          </a:ln>
        </p:spPr>
        <p:txBody>
          <a:bodyPr wrap="none" anchor="ctr"/>
          <a:lstStyle/>
          <a:p>
            <a:endParaRPr lang="en-US"/>
          </a:p>
        </p:txBody>
      </p:sp>
      <p:sp>
        <p:nvSpPr>
          <p:cNvPr id="54292" name="AutoShape 17"/>
          <p:cNvSpPr>
            <a:spLocks/>
          </p:cNvSpPr>
          <p:nvPr/>
        </p:nvSpPr>
        <p:spPr bwMode="auto">
          <a:xfrm>
            <a:off x="7772400" y="4876800"/>
            <a:ext cx="457200" cy="1524000"/>
          </a:xfrm>
          <a:prstGeom prst="rightBrace">
            <a:avLst>
              <a:gd name="adj1" fmla="val 27778"/>
              <a:gd name="adj2" fmla="val 50000"/>
            </a:avLst>
          </a:prstGeom>
          <a:noFill/>
          <a:ln w="9525">
            <a:solidFill>
              <a:schemeClr val="tx1"/>
            </a:solidFill>
            <a:round/>
            <a:headEnd/>
            <a:tailEnd/>
          </a:ln>
        </p:spPr>
        <p:txBody>
          <a:bodyPr wrap="none" anchor="ctr"/>
          <a:lstStyle/>
          <a:p>
            <a:endParaRPr lang="en-US"/>
          </a:p>
        </p:txBody>
      </p:sp>
      <p:sp>
        <p:nvSpPr>
          <p:cNvPr id="54293" name="Text Box 18"/>
          <p:cNvSpPr txBox="1">
            <a:spLocks noChangeArrowheads="1"/>
          </p:cNvSpPr>
          <p:nvPr/>
        </p:nvSpPr>
        <p:spPr bwMode="auto">
          <a:xfrm>
            <a:off x="8366125" y="4648200"/>
            <a:ext cx="549275" cy="1752600"/>
          </a:xfrm>
          <a:prstGeom prst="rect">
            <a:avLst/>
          </a:prstGeom>
          <a:noFill/>
          <a:ln w="9525">
            <a:noFill/>
            <a:miter lim="800000"/>
            <a:headEnd/>
            <a:tailEnd/>
          </a:ln>
        </p:spPr>
        <p:txBody>
          <a:bodyPr vert="eaVert">
            <a:spAutoFit/>
          </a:bodyPr>
          <a:lstStyle/>
          <a:p>
            <a:pPr eaLnBrk="1" hangingPunct="1">
              <a:spcBef>
                <a:spcPct val="50000"/>
              </a:spcBef>
            </a:pPr>
            <a:r>
              <a:rPr lang="en-US">
                <a:latin typeface="Times New Roman" pitchFamily="18" charset="0"/>
              </a:rPr>
              <a:t>Appliances</a:t>
            </a:r>
          </a:p>
        </p:txBody>
      </p:sp>
      <p:cxnSp>
        <p:nvCxnSpPr>
          <p:cNvPr id="54294" name="AutoShape 19"/>
          <p:cNvCxnSpPr>
            <a:cxnSpLocks noChangeShapeType="1"/>
            <a:stCxn id="54287" idx="0"/>
            <a:endCxn id="54280" idx="3"/>
          </p:cNvCxnSpPr>
          <p:nvPr/>
        </p:nvCxnSpPr>
        <p:spPr bwMode="auto">
          <a:xfrm flipH="1" flipV="1">
            <a:off x="2105025" y="3124200"/>
            <a:ext cx="1590675" cy="1905000"/>
          </a:xfrm>
          <a:prstGeom prst="straightConnector1">
            <a:avLst/>
          </a:prstGeom>
          <a:noFill/>
          <a:ln w="38100">
            <a:solidFill>
              <a:schemeClr val="hlink"/>
            </a:solidFill>
            <a:round/>
            <a:headEnd type="triangle" w="med" len="med"/>
            <a:tailEnd/>
          </a:ln>
        </p:spPr>
      </p:cxnSp>
      <p:cxnSp>
        <p:nvCxnSpPr>
          <p:cNvPr id="54295" name="AutoShape 20"/>
          <p:cNvCxnSpPr>
            <a:cxnSpLocks noChangeShapeType="1"/>
            <a:stCxn id="54281" idx="4"/>
            <a:endCxn id="54288" idx="0"/>
          </p:cNvCxnSpPr>
          <p:nvPr/>
        </p:nvCxnSpPr>
        <p:spPr bwMode="auto">
          <a:xfrm>
            <a:off x="6667500" y="3048000"/>
            <a:ext cx="0" cy="1981200"/>
          </a:xfrm>
          <a:prstGeom prst="straightConnector1">
            <a:avLst/>
          </a:prstGeom>
          <a:noFill/>
          <a:ln w="38100">
            <a:solidFill>
              <a:schemeClr val="tx1"/>
            </a:solidFill>
            <a:round/>
            <a:headEn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Slide Number Placeholder 6"/>
          <p:cNvSpPr>
            <a:spLocks noGrp="1"/>
          </p:cNvSpPr>
          <p:nvPr>
            <p:ph type="sldNum" sz="quarter" idx="12"/>
          </p:nvPr>
        </p:nvSpPr>
        <p:spPr>
          <a:noFill/>
        </p:spPr>
        <p:txBody>
          <a:bodyPr/>
          <a:lstStyle/>
          <a:p>
            <a:fld id="{2C80D3E4-6BDA-44FA-9106-A140B1C12B3E}" type="slidenum">
              <a:rPr lang="en-US"/>
              <a:pPr/>
              <a:t>27</a:t>
            </a:fld>
            <a:endParaRPr lang="en-US"/>
          </a:p>
        </p:txBody>
      </p:sp>
      <p:sp>
        <p:nvSpPr>
          <p:cNvPr id="60421" name="Rectangle 2"/>
          <p:cNvSpPr>
            <a:spLocks noGrp="1" noChangeArrowheads="1"/>
          </p:cNvSpPr>
          <p:nvPr>
            <p:ph type="title"/>
          </p:nvPr>
        </p:nvSpPr>
        <p:spPr/>
        <p:txBody>
          <a:bodyPr/>
          <a:lstStyle/>
          <a:p>
            <a:pPr eaLnBrk="1" hangingPunct="1"/>
            <a:r>
              <a:rPr lang="en-US" smtClean="0">
                <a:ea typeface="ＭＳ Ｐゴシック" pitchFamily="34" charset="-128"/>
              </a:rPr>
              <a:t>Cluster Software Management</a:t>
            </a:r>
          </a:p>
        </p:txBody>
      </p:sp>
      <p:sp>
        <p:nvSpPr>
          <p:cNvPr id="60422" name="Rectangle 3"/>
          <p:cNvSpPr>
            <a:spLocks noGrp="1" noChangeArrowheads="1"/>
          </p:cNvSpPr>
          <p:nvPr>
            <p:ph type="body" sz="half" idx="1"/>
          </p:nvPr>
        </p:nvSpPr>
        <p:spPr>
          <a:xfrm>
            <a:off x="912813" y="1905000"/>
            <a:ext cx="3979862" cy="4191000"/>
          </a:xfrm>
        </p:spPr>
        <p:txBody>
          <a:bodyPr/>
          <a:lstStyle/>
          <a:p>
            <a:pPr eaLnBrk="1" hangingPunct="1">
              <a:lnSpc>
                <a:spcPct val="90000"/>
              </a:lnSpc>
              <a:buFont typeface="Wingdings" pitchFamily="2" charset="2"/>
              <a:buNone/>
            </a:pPr>
            <a:r>
              <a:rPr lang="en-US" dirty="0" smtClean="0">
                <a:ea typeface="ＭＳ Ｐゴシック" pitchFamily="34" charset="-128"/>
              </a:rPr>
              <a:t>Software Packages</a:t>
            </a:r>
          </a:p>
          <a:p>
            <a:pPr eaLnBrk="1" hangingPunct="1">
              <a:lnSpc>
                <a:spcPct val="90000"/>
              </a:lnSpc>
            </a:pPr>
            <a:r>
              <a:rPr lang="en-US" dirty="0" smtClean="0">
                <a:ea typeface="ＭＳ Ｐゴシック" pitchFamily="34" charset="-128"/>
              </a:rPr>
              <a:t>RPMs</a:t>
            </a:r>
          </a:p>
          <a:p>
            <a:pPr lvl="1" eaLnBrk="1" hangingPunct="1">
              <a:lnSpc>
                <a:spcPct val="90000"/>
              </a:lnSpc>
            </a:pPr>
            <a:r>
              <a:rPr lang="en-US" dirty="0" smtClean="0">
                <a:ea typeface="ＭＳ Ｐゴシック" pitchFamily="34" charset="-128"/>
              </a:rPr>
              <a:t>Standard Red Hat (desktop) packaged software</a:t>
            </a:r>
          </a:p>
          <a:p>
            <a:pPr lvl="1" eaLnBrk="1" hangingPunct="1">
              <a:lnSpc>
                <a:spcPct val="90000"/>
              </a:lnSpc>
            </a:pPr>
            <a:r>
              <a:rPr lang="en-US" dirty="0" smtClean="0">
                <a:ea typeface="ＭＳ Ｐゴシック" pitchFamily="34" charset="-128"/>
              </a:rPr>
              <a:t>Or your own </a:t>
            </a:r>
            <a:r>
              <a:rPr lang="en-US" dirty="0" err="1" smtClean="0">
                <a:ea typeface="ＭＳ Ｐゴシック" pitchFamily="34" charset="-128"/>
              </a:rPr>
              <a:t>addons</a:t>
            </a:r>
            <a:endParaRPr lang="en-US" dirty="0" smtClean="0">
              <a:ea typeface="ＭＳ Ｐゴシック" pitchFamily="34" charset="-128"/>
            </a:endParaRPr>
          </a:p>
          <a:p>
            <a:pPr eaLnBrk="1" hangingPunct="1">
              <a:lnSpc>
                <a:spcPct val="90000"/>
              </a:lnSpc>
            </a:pPr>
            <a:r>
              <a:rPr lang="en-US" dirty="0" smtClean="0">
                <a:ea typeface="ＭＳ Ｐゴシック" pitchFamily="34" charset="-128"/>
              </a:rPr>
              <a:t>rocks create </a:t>
            </a:r>
            <a:r>
              <a:rPr lang="en-US" dirty="0" err="1" smtClean="0">
                <a:ea typeface="ＭＳ Ｐゴシック" pitchFamily="34" charset="-128"/>
              </a:rPr>
              <a:t>distro</a:t>
            </a:r>
            <a:endParaRPr lang="en-US" dirty="0" smtClean="0">
              <a:ea typeface="ＭＳ Ｐゴシック" pitchFamily="34" charset="-128"/>
            </a:endParaRPr>
          </a:p>
          <a:p>
            <a:pPr lvl="1" eaLnBrk="1" hangingPunct="1">
              <a:lnSpc>
                <a:spcPct val="90000"/>
              </a:lnSpc>
            </a:pPr>
            <a:r>
              <a:rPr lang="en-US" dirty="0" smtClean="0">
                <a:ea typeface="ＭＳ Ｐゴシック" pitchFamily="34" charset="-128"/>
              </a:rPr>
              <a:t>Manages the RPM repository (YUM repo)</a:t>
            </a:r>
          </a:p>
          <a:p>
            <a:pPr lvl="1" eaLnBrk="1" hangingPunct="1">
              <a:lnSpc>
                <a:spcPct val="90000"/>
              </a:lnSpc>
            </a:pPr>
            <a:r>
              <a:rPr lang="en-US" dirty="0" smtClean="0">
                <a:ea typeface="ＭＳ Ｐゴシック" pitchFamily="34" charset="-128"/>
              </a:rPr>
              <a:t>This is the distribution </a:t>
            </a:r>
          </a:p>
        </p:txBody>
      </p:sp>
      <p:sp>
        <p:nvSpPr>
          <p:cNvPr id="60423" name="Rectangle 4"/>
          <p:cNvSpPr>
            <a:spLocks noGrp="1" noChangeArrowheads="1"/>
          </p:cNvSpPr>
          <p:nvPr>
            <p:ph type="body" sz="half" idx="2"/>
          </p:nvPr>
        </p:nvSpPr>
        <p:spPr/>
        <p:txBody>
          <a:bodyPr/>
          <a:lstStyle/>
          <a:p>
            <a:pPr eaLnBrk="1" hangingPunct="1">
              <a:lnSpc>
                <a:spcPct val="90000"/>
              </a:lnSpc>
              <a:buFont typeface="Wingdings" pitchFamily="2" charset="2"/>
              <a:buNone/>
            </a:pPr>
            <a:r>
              <a:rPr lang="en-US" smtClean="0">
                <a:ea typeface="ＭＳ Ｐゴシック" pitchFamily="34" charset="-128"/>
              </a:rPr>
              <a:t>Software Configuration</a:t>
            </a:r>
          </a:p>
          <a:p>
            <a:pPr eaLnBrk="1" hangingPunct="1">
              <a:lnSpc>
                <a:spcPct val="90000"/>
              </a:lnSpc>
            </a:pPr>
            <a:r>
              <a:rPr lang="en-US" smtClean="0">
                <a:ea typeface="ＭＳ Ｐゴシック" pitchFamily="34" charset="-128"/>
              </a:rPr>
              <a:t>Tuning RPMs</a:t>
            </a:r>
          </a:p>
          <a:p>
            <a:pPr lvl="1" eaLnBrk="1" hangingPunct="1">
              <a:lnSpc>
                <a:spcPct val="90000"/>
              </a:lnSpc>
            </a:pPr>
            <a:r>
              <a:rPr lang="en-US" smtClean="0">
                <a:ea typeface="ＭＳ Ｐゴシック" pitchFamily="34" charset="-128"/>
              </a:rPr>
              <a:t>For clusters</a:t>
            </a:r>
          </a:p>
          <a:p>
            <a:pPr lvl="1" eaLnBrk="1" hangingPunct="1">
              <a:lnSpc>
                <a:spcPct val="90000"/>
              </a:lnSpc>
            </a:pPr>
            <a:r>
              <a:rPr lang="en-US" smtClean="0">
                <a:ea typeface="ＭＳ Ｐゴシック" pitchFamily="34" charset="-128"/>
              </a:rPr>
              <a:t>For your site</a:t>
            </a:r>
          </a:p>
          <a:p>
            <a:pPr lvl="1" eaLnBrk="1" hangingPunct="1">
              <a:lnSpc>
                <a:spcPct val="90000"/>
              </a:lnSpc>
            </a:pPr>
            <a:r>
              <a:rPr lang="en-US" smtClean="0">
                <a:ea typeface="ＭＳ Ｐゴシック" pitchFamily="34" charset="-128"/>
              </a:rPr>
              <a:t>Other customization</a:t>
            </a:r>
          </a:p>
          <a:p>
            <a:pPr eaLnBrk="1" hangingPunct="1">
              <a:lnSpc>
                <a:spcPct val="90000"/>
              </a:lnSpc>
            </a:pPr>
            <a:r>
              <a:rPr lang="en-US" smtClean="0">
                <a:ea typeface="ＭＳ Ｐゴシック" pitchFamily="34" charset="-128"/>
              </a:rPr>
              <a:t>XML Kickstart</a:t>
            </a:r>
          </a:p>
          <a:p>
            <a:pPr lvl="1" eaLnBrk="1" hangingPunct="1">
              <a:lnSpc>
                <a:spcPct val="90000"/>
              </a:lnSpc>
            </a:pPr>
            <a:r>
              <a:rPr lang="en-US" smtClean="0">
                <a:ea typeface="ＭＳ Ｐゴシック" pitchFamily="34" charset="-128"/>
              </a:rPr>
              <a:t>Programmatic System Building</a:t>
            </a:r>
          </a:p>
          <a:p>
            <a:pPr lvl="1" eaLnBrk="1" hangingPunct="1">
              <a:lnSpc>
                <a:spcPct val="90000"/>
              </a:lnSpc>
            </a:pPr>
            <a:r>
              <a:rPr lang="en-US" smtClean="0">
                <a:ea typeface="ＭＳ Ｐゴシック" pitchFamily="34" charset="-128"/>
              </a:rPr>
              <a:t>Scalable</a:t>
            </a:r>
          </a:p>
          <a:p>
            <a:pPr lvl="1" eaLnBrk="1" hangingPunct="1">
              <a:lnSpc>
                <a:spcPct val="90000"/>
              </a:lnSpc>
            </a:pPr>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Slide Number Placeholder 6"/>
          <p:cNvSpPr>
            <a:spLocks noGrp="1"/>
          </p:cNvSpPr>
          <p:nvPr>
            <p:ph type="sldNum" sz="quarter" idx="12"/>
          </p:nvPr>
        </p:nvSpPr>
        <p:spPr>
          <a:noFill/>
        </p:spPr>
        <p:txBody>
          <a:bodyPr/>
          <a:lstStyle/>
          <a:p>
            <a:fld id="{3E0FD8AA-6D05-4560-B73B-981B48CE229C}" type="slidenum">
              <a:rPr lang="en-US"/>
              <a:pPr/>
              <a:t>28</a:t>
            </a:fld>
            <a:endParaRPr lang="en-US"/>
          </a:p>
        </p:txBody>
      </p:sp>
      <p:sp>
        <p:nvSpPr>
          <p:cNvPr id="64517" name="Rectangle 2"/>
          <p:cNvSpPr>
            <a:spLocks noGrp="1" noChangeArrowheads="1"/>
          </p:cNvSpPr>
          <p:nvPr>
            <p:ph type="title"/>
          </p:nvPr>
        </p:nvSpPr>
        <p:spPr/>
        <p:txBody>
          <a:bodyPr/>
          <a:lstStyle/>
          <a:p>
            <a:pPr eaLnBrk="1" hangingPunct="1"/>
            <a:r>
              <a:rPr lang="en-US" smtClean="0">
                <a:ea typeface="ＭＳ Ｐゴシック" pitchFamily="34" charset="-128"/>
              </a:rPr>
              <a:t>What is a Kickstart File?</a:t>
            </a:r>
          </a:p>
        </p:txBody>
      </p:sp>
      <p:sp>
        <p:nvSpPr>
          <p:cNvPr id="64518" name="Rectangle 3"/>
          <p:cNvSpPr>
            <a:spLocks noGrp="1" noChangeArrowheads="1"/>
          </p:cNvSpPr>
          <p:nvPr>
            <p:ph type="body" sz="half" idx="1"/>
          </p:nvPr>
        </p:nvSpPr>
        <p:spPr>
          <a:xfrm>
            <a:off x="912813" y="1905000"/>
            <a:ext cx="3979862" cy="4191000"/>
          </a:xfrm>
        </p:spPr>
        <p:txBody>
          <a:bodyPr/>
          <a:lstStyle/>
          <a:p>
            <a:pPr eaLnBrk="1" hangingPunct="1"/>
            <a:r>
              <a:rPr lang="en-US" sz="2400" smtClean="0">
                <a:ea typeface="ＭＳ Ｐゴシック" pitchFamily="34" charset="-128"/>
              </a:rPr>
              <a:t>Setup &amp; Packages (20%)</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cdrom </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zerombr yes</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bootloader --location mbr --useLilo</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skipx </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auth --useshadow --enablemd5</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clearpart --all</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part /boot --size 128</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part swap --size 128</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part / --size 4096 </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part /export --size 1 --grow</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lang en_US</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langsupport --default en_US</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keyboard us</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mouse genericps/2</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timezone --utc GMT</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rootpw --iscrypted nrDq4Vb42jjQ.</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text </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install </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reboot </a:t>
            </a:r>
          </a:p>
          <a:p>
            <a:pPr eaLnBrk="1" hangingPunct="1">
              <a:lnSpc>
                <a:spcPct val="40000"/>
              </a:lnSpc>
              <a:spcBef>
                <a:spcPct val="50000"/>
              </a:spcBef>
              <a:buClrTx/>
              <a:buSzTx/>
              <a:buFontTx/>
              <a:buNone/>
            </a:pPr>
            <a:endParaRPr lang="en-US" sz="1100" smtClean="0">
              <a:latin typeface="Courier New" pitchFamily="49" charset="0"/>
              <a:ea typeface="ＭＳ Ｐゴシック" pitchFamily="34" charset="-128"/>
            </a:endParaRP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%packages</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@Base</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@Emacs</a:t>
            </a:r>
          </a:p>
          <a:p>
            <a:pPr eaLnBrk="1" hangingPunct="1">
              <a:lnSpc>
                <a:spcPct val="40000"/>
              </a:lnSpc>
              <a:spcBef>
                <a:spcPct val="50000"/>
              </a:spcBef>
              <a:buClrTx/>
              <a:buSzTx/>
              <a:buFontTx/>
              <a:buNone/>
            </a:pPr>
            <a:r>
              <a:rPr lang="en-US" sz="1100" smtClean="0">
                <a:latin typeface="Courier New" pitchFamily="49" charset="0"/>
                <a:ea typeface="ＭＳ Ｐゴシック" pitchFamily="34" charset="-128"/>
              </a:rPr>
              <a:t>@GNOME</a:t>
            </a:r>
            <a:endParaRPr lang="en-US" sz="2400" smtClean="0">
              <a:ea typeface="ＭＳ Ｐゴシック" pitchFamily="34" charset="-128"/>
            </a:endParaRPr>
          </a:p>
        </p:txBody>
      </p:sp>
      <p:sp>
        <p:nvSpPr>
          <p:cNvPr id="64519" name="Rectangle 4"/>
          <p:cNvSpPr>
            <a:spLocks noGrp="1" noChangeArrowheads="1"/>
          </p:cNvSpPr>
          <p:nvPr>
            <p:ph type="body" sz="half" idx="2"/>
          </p:nvPr>
        </p:nvSpPr>
        <p:spPr/>
        <p:txBody>
          <a:bodyPr/>
          <a:lstStyle/>
          <a:p>
            <a:pPr eaLnBrk="1" hangingPunct="1">
              <a:lnSpc>
                <a:spcPct val="90000"/>
              </a:lnSpc>
            </a:pPr>
            <a:r>
              <a:rPr lang="en-US" sz="2000" smtClean="0">
                <a:ea typeface="ＭＳ Ｐゴシック" pitchFamily="34" charset="-128"/>
              </a:rPr>
              <a:t>Post Configuration (80%)</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%post </a:t>
            </a:r>
          </a:p>
          <a:p>
            <a:pPr eaLnBrk="1" hangingPunct="1">
              <a:lnSpc>
                <a:spcPct val="40000"/>
              </a:lnSpc>
              <a:spcBef>
                <a:spcPct val="50000"/>
              </a:spcBef>
              <a:buClrTx/>
              <a:buSzTx/>
              <a:buFontTx/>
              <a:buNone/>
            </a:pPr>
            <a:endParaRPr lang="en-US" sz="900" smtClean="0">
              <a:latin typeface="Courier New" pitchFamily="49" charset="0"/>
              <a:ea typeface="ＭＳ Ｐゴシック" pitchFamily="34" charset="-128"/>
            </a:endParaRP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cat &gt; /etc/nsswitch.conf &lt;&lt; 'EOF'</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passwd:     files</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shadow:     files</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group:      files</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hosts:      files dns</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bootparams: files</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ethers:     files</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EOF</a:t>
            </a:r>
          </a:p>
          <a:p>
            <a:pPr eaLnBrk="1" hangingPunct="1">
              <a:lnSpc>
                <a:spcPct val="40000"/>
              </a:lnSpc>
              <a:spcBef>
                <a:spcPct val="50000"/>
              </a:spcBef>
              <a:buClrTx/>
              <a:buSzTx/>
              <a:buFontTx/>
              <a:buNone/>
            </a:pPr>
            <a:endParaRPr lang="en-US" sz="900" smtClean="0">
              <a:latin typeface="Courier New" pitchFamily="49" charset="0"/>
              <a:ea typeface="ＭＳ Ｐゴシック" pitchFamily="34" charset="-128"/>
            </a:endParaRP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cat &gt; /etc/ntp.conf &lt;&lt; 'EOF'</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server ntp.ucsd.edu</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server	127.127.1.1</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fudge	127.127.1.1 stratum 10</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authenticate no</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driftfile /etc/ntp/drift</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EOF</a:t>
            </a:r>
          </a:p>
          <a:p>
            <a:pPr eaLnBrk="1" hangingPunct="1">
              <a:lnSpc>
                <a:spcPct val="40000"/>
              </a:lnSpc>
              <a:spcBef>
                <a:spcPct val="50000"/>
              </a:spcBef>
              <a:buClrTx/>
              <a:buSzTx/>
              <a:buFontTx/>
              <a:buNone/>
            </a:pPr>
            <a:endParaRPr lang="en-US" sz="900" smtClean="0">
              <a:latin typeface="Courier New" pitchFamily="49" charset="0"/>
              <a:ea typeface="ＭＳ Ｐゴシック" pitchFamily="34" charset="-128"/>
            </a:endParaRP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/bin/mkdir -p /etc/ntp</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cat &gt; /etc/ntp/step-tickers &lt;&lt; 'EOF'</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ntp.ucsd.edu</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EOF</a:t>
            </a:r>
          </a:p>
          <a:p>
            <a:pPr eaLnBrk="1" hangingPunct="1">
              <a:lnSpc>
                <a:spcPct val="40000"/>
              </a:lnSpc>
              <a:spcBef>
                <a:spcPct val="50000"/>
              </a:spcBef>
              <a:buClrTx/>
              <a:buSzTx/>
              <a:buFontTx/>
              <a:buNone/>
            </a:pPr>
            <a:endParaRPr lang="en-US" sz="900" smtClean="0">
              <a:latin typeface="Courier New" pitchFamily="49" charset="0"/>
              <a:ea typeface="ＭＳ Ｐゴシック" pitchFamily="34" charset="-128"/>
            </a:endParaRP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/usr/sbin/ntpdate ntp.ucsd.edu</a:t>
            </a:r>
          </a:p>
          <a:p>
            <a:pPr eaLnBrk="1" hangingPunct="1">
              <a:lnSpc>
                <a:spcPct val="40000"/>
              </a:lnSpc>
              <a:spcBef>
                <a:spcPct val="50000"/>
              </a:spcBef>
              <a:buClrTx/>
              <a:buSzTx/>
              <a:buFontTx/>
              <a:buNone/>
            </a:pPr>
            <a:r>
              <a:rPr lang="en-US" sz="900" smtClean="0">
                <a:latin typeface="Courier New" pitchFamily="49" charset="0"/>
                <a:ea typeface="ＭＳ Ｐゴシック" pitchFamily="34" charset="-128"/>
              </a:rPr>
              <a:t>/sbin/hwclock --systohc</a:t>
            </a:r>
            <a:endParaRPr lang="en-US" sz="2000" smtClean="0">
              <a:ea typeface="ＭＳ Ｐゴシック" pitchFamily="34" charset="-128"/>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Slide Number Placeholder 5"/>
          <p:cNvSpPr>
            <a:spLocks noGrp="1"/>
          </p:cNvSpPr>
          <p:nvPr>
            <p:ph type="sldNum" sz="quarter" idx="12"/>
          </p:nvPr>
        </p:nvSpPr>
        <p:spPr>
          <a:noFill/>
        </p:spPr>
        <p:txBody>
          <a:bodyPr/>
          <a:lstStyle/>
          <a:p>
            <a:fld id="{A275F64C-64E5-4D49-935F-128870A4CBF0}" type="slidenum">
              <a:rPr lang="en-US"/>
              <a:pPr/>
              <a:t>29</a:t>
            </a:fld>
            <a:endParaRPr lang="en-US"/>
          </a:p>
        </p:txBody>
      </p:sp>
      <p:sp>
        <p:nvSpPr>
          <p:cNvPr id="66565" name="Rectangle 2"/>
          <p:cNvSpPr>
            <a:spLocks noGrp="1" noChangeArrowheads="1"/>
          </p:cNvSpPr>
          <p:nvPr>
            <p:ph type="title"/>
          </p:nvPr>
        </p:nvSpPr>
        <p:spPr/>
        <p:txBody>
          <a:bodyPr/>
          <a:lstStyle/>
          <a:p>
            <a:pPr eaLnBrk="1" hangingPunct="1"/>
            <a:r>
              <a:rPr lang="en-US" smtClean="0">
                <a:ea typeface="ＭＳ Ｐゴシック" pitchFamily="34" charset="-128"/>
              </a:rPr>
              <a:t>Issues</a:t>
            </a:r>
          </a:p>
        </p:txBody>
      </p:sp>
      <p:sp>
        <p:nvSpPr>
          <p:cNvPr id="66566" name="Rectangle 3"/>
          <p:cNvSpPr>
            <a:spLocks noGrp="1" noChangeArrowheads="1"/>
          </p:cNvSpPr>
          <p:nvPr>
            <p:ph type="body" idx="1"/>
          </p:nvPr>
        </p:nvSpPr>
        <p:spPr/>
        <p:txBody>
          <a:bodyPr/>
          <a:lstStyle/>
          <a:p>
            <a:pPr eaLnBrk="1" hangingPunct="1">
              <a:lnSpc>
                <a:spcPct val="90000"/>
              </a:lnSpc>
            </a:pPr>
            <a:r>
              <a:rPr lang="en-US" sz="2100" smtClean="0">
                <a:ea typeface="ＭＳ Ｐゴシック" pitchFamily="34" charset="-128"/>
              </a:rPr>
              <a:t>High level description of software installation</a:t>
            </a:r>
          </a:p>
          <a:p>
            <a:pPr lvl="1" eaLnBrk="1" hangingPunct="1">
              <a:lnSpc>
                <a:spcPct val="90000"/>
              </a:lnSpc>
            </a:pPr>
            <a:r>
              <a:rPr lang="en-US" sz="1800" smtClean="0">
                <a:ea typeface="ＭＳ Ｐゴシック" pitchFamily="34" charset="-128"/>
              </a:rPr>
              <a:t>List of packages (RPMs)</a:t>
            </a:r>
          </a:p>
          <a:p>
            <a:pPr lvl="1" eaLnBrk="1" hangingPunct="1">
              <a:lnSpc>
                <a:spcPct val="90000"/>
              </a:lnSpc>
            </a:pPr>
            <a:r>
              <a:rPr lang="en-US" sz="1800" smtClean="0">
                <a:ea typeface="ＭＳ Ｐゴシック" pitchFamily="34" charset="-128"/>
              </a:rPr>
              <a:t>System configuration (network, disk, accounts, …)</a:t>
            </a:r>
          </a:p>
          <a:p>
            <a:pPr lvl="1" eaLnBrk="1" hangingPunct="1">
              <a:lnSpc>
                <a:spcPct val="90000"/>
              </a:lnSpc>
            </a:pPr>
            <a:r>
              <a:rPr lang="en-US" sz="1800" smtClean="0">
                <a:ea typeface="ＭＳ Ｐゴシック" pitchFamily="34" charset="-128"/>
              </a:rPr>
              <a:t>Post installation scripts</a:t>
            </a:r>
          </a:p>
          <a:p>
            <a:pPr eaLnBrk="1" hangingPunct="1">
              <a:lnSpc>
                <a:spcPct val="90000"/>
              </a:lnSpc>
            </a:pPr>
            <a:r>
              <a:rPr lang="en-US" sz="2100" i="1" smtClean="0">
                <a:ea typeface="ＭＳ Ｐゴシック" pitchFamily="34" charset="-128"/>
              </a:rPr>
              <a:t>De facto</a:t>
            </a:r>
            <a:r>
              <a:rPr lang="en-US" sz="2100" smtClean="0">
                <a:ea typeface="ＭＳ Ｐゴシック" pitchFamily="34" charset="-128"/>
              </a:rPr>
              <a:t> standard for Linux</a:t>
            </a:r>
          </a:p>
          <a:p>
            <a:pPr eaLnBrk="1" hangingPunct="1">
              <a:lnSpc>
                <a:spcPct val="90000"/>
              </a:lnSpc>
            </a:pPr>
            <a:r>
              <a:rPr lang="en-US" sz="2100" smtClean="0">
                <a:ea typeface="ＭＳ Ｐゴシック" pitchFamily="34" charset="-128"/>
              </a:rPr>
              <a:t>Single ASCII file</a:t>
            </a:r>
          </a:p>
          <a:p>
            <a:pPr lvl="1" eaLnBrk="1" hangingPunct="1">
              <a:lnSpc>
                <a:spcPct val="90000"/>
              </a:lnSpc>
            </a:pPr>
            <a:r>
              <a:rPr lang="en-US" sz="1800" smtClean="0">
                <a:ea typeface="ＭＳ Ｐゴシック" pitchFamily="34" charset="-128"/>
              </a:rPr>
              <a:t>Simple, clean, and portable</a:t>
            </a:r>
          </a:p>
          <a:p>
            <a:pPr lvl="1" eaLnBrk="1" hangingPunct="1">
              <a:lnSpc>
                <a:spcPct val="90000"/>
              </a:lnSpc>
            </a:pPr>
            <a:r>
              <a:rPr lang="en-US" sz="1800" smtClean="0">
                <a:ea typeface="ＭＳ Ｐゴシック" pitchFamily="34" charset="-128"/>
              </a:rPr>
              <a:t>Installer can handle simple hardware differences</a:t>
            </a:r>
          </a:p>
          <a:p>
            <a:pPr eaLnBrk="1" hangingPunct="1">
              <a:lnSpc>
                <a:spcPct val="90000"/>
              </a:lnSpc>
            </a:pPr>
            <a:r>
              <a:rPr lang="en-US" sz="2100" smtClean="0">
                <a:ea typeface="ＭＳ Ｐゴシック" pitchFamily="34" charset="-128"/>
              </a:rPr>
              <a:t>Monolithic</a:t>
            </a:r>
          </a:p>
          <a:p>
            <a:pPr lvl="1" eaLnBrk="1" hangingPunct="1">
              <a:lnSpc>
                <a:spcPct val="90000"/>
              </a:lnSpc>
            </a:pPr>
            <a:r>
              <a:rPr lang="en-US" sz="1800" smtClean="0">
                <a:ea typeface="ＭＳ Ｐゴシック" pitchFamily="34" charset="-128"/>
              </a:rPr>
              <a:t>No macro language</a:t>
            </a:r>
          </a:p>
          <a:p>
            <a:pPr lvl="1" eaLnBrk="1" hangingPunct="1">
              <a:lnSpc>
                <a:spcPct val="90000"/>
              </a:lnSpc>
            </a:pPr>
            <a:r>
              <a:rPr lang="en-US" sz="1800" smtClean="0">
                <a:ea typeface="ＭＳ Ｐゴシック" pitchFamily="34" charset="-128"/>
              </a:rPr>
              <a:t>Differences require forking (and code replication)</a:t>
            </a:r>
          </a:p>
          <a:p>
            <a:pPr lvl="1" eaLnBrk="1" hangingPunct="1">
              <a:lnSpc>
                <a:spcPct val="90000"/>
              </a:lnSpc>
            </a:pPr>
            <a:r>
              <a:rPr lang="en-US" sz="1800" smtClean="0">
                <a:ea typeface="ＭＳ Ｐゴシック" pitchFamily="34" charset="-128"/>
              </a:rPr>
              <a:t>Cut-and-Paste is not a code re-use model</a:t>
            </a:r>
            <a:endParaRPr lang="en-US" sz="2000" smtClean="0">
              <a:ea typeface="ＭＳ Ｐゴシック" pitchFamily="34"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a:t>
            </a:r>
            <a:endParaRPr lang="en-US" dirty="0"/>
          </a:p>
        </p:txBody>
      </p:sp>
      <p:sp>
        <p:nvSpPr>
          <p:cNvPr id="3" name="Content Placeholder 2"/>
          <p:cNvSpPr>
            <a:spLocks noGrp="1"/>
          </p:cNvSpPr>
          <p:nvPr>
            <p:ph idx="1"/>
          </p:nvPr>
        </p:nvSpPr>
        <p:spPr>
          <a:xfrm>
            <a:off x="0" y="1295400"/>
            <a:ext cx="5562600" cy="4343400"/>
          </a:xfrm>
        </p:spPr>
        <p:txBody>
          <a:bodyPr>
            <a:noAutofit/>
          </a:bodyPr>
          <a:lstStyle/>
          <a:p>
            <a:r>
              <a:rPr lang="en-US" sz="2000" dirty="0" smtClean="0">
                <a:solidFill>
                  <a:srgbClr val="FF0000"/>
                </a:solidFill>
              </a:rPr>
              <a:t>1985-1997:</a:t>
            </a:r>
            <a:r>
              <a:rPr lang="en-US" sz="2000" dirty="0" smtClean="0"/>
              <a:t> NSF national supercomputer center; managed by General Atomics </a:t>
            </a:r>
          </a:p>
          <a:p>
            <a:pPr>
              <a:buNone/>
            </a:pPr>
            <a:endParaRPr lang="en-US" sz="2000" dirty="0" smtClean="0"/>
          </a:p>
          <a:p>
            <a:r>
              <a:rPr lang="en-US" sz="2000" dirty="0" smtClean="0">
                <a:solidFill>
                  <a:srgbClr val="FF0000"/>
                </a:solidFill>
              </a:rPr>
              <a:t>1997-2007:</a:t>
            </a:r>
            <a:r>
              <a:rPr lang="en-US" sz="2000" dirty="0" smtClean="0"/>
              <a:t> NSF PACI program leadership center; managed by UCSD</a:t>
            </a:r>
          </a:p>
          <a:p>
            <a:pPr lvl="1"/>
            <a:r>
              <a:rPr lang="en-US" sz="1600" dirty="0" smtClean="0"/>
              <a:t>PACI: Partnerships for Advanced Computational Infrastructure</a:t>
            </a:r>
          </a:p>
          <a:p>
            <a:pPr lvl="1">
              <a:buNone/>
            </a:pPr>
            <a:endParaRPr lang="en-US" sz="1600" dirty="0" smtClean="0"/>
          </a:p>
          <a:p>
            <a:r>
              <a:rPr lang="en-US" sz="2000" dirty="0" smtClean="0">
                <a:solidFill>
                  <a:srgbClr val="FF0000"/>
                </a:solidFill>
              </a:rPr>
              <a:t>2007-2009:</a:t>
            </a:r>
            <a:r>
              <a:rPr lang="en-US" sz="2000" dirty="0" smtClean="0"/>
              <a:t> transition to U. Calif. supported research computing resource</a:t>
            </a:r>
          </a:p>
          <a:p>
            <a:pPr lvl="1"/>
            <a:r>
              <a:rPr lang="en-US" sz="1600" dirty="0" smtClean="0"/>
              <a:t>still NSF national “resource provider”</a:t>
            </a:r>
          </a:p>
          <a:p>
            <a:pPr lvl="1">
              <a:buNone/>
            </a:pPr>
            <a:endParaRPr lang="en-US" sz="1600" dirty="0" smtClean="0"/>
          </a:p>
          <a:p>
            <a:r>
              <a:rPr lang="en-US" sz="2000" dirty="0" smtClean="0">
                <a:solidFill>
                  <a:srgbClr val="FF0000"/>
                </a:solidFill>
              </a:rPr>
              <a:t>2009-future:</a:t>
            </a:r>
            <a:r>
              <a:rPr lang="en-US" sz="2000" dirty="0" smtClean="0"/>
              <a:t> multi-constituency </a:t>
            </a:r>
            <a:r>
              <a:rPr lang="en-US" sz="2000" dirty="0" err="1" smtClean="0"/>
              <a:t>cyberinfrastructure</a:t>
            </a:r>
            <a:r>
              <a:rPr lang="en-US" sz="2000" dirty="0" smtClean="0"/>
              <a:t> (CI) center</a:t>
            </a:r>
          </a:p>
          <a:p>
            <a:pPr lvl="1"/>
            <a:r>
              <a:rPr lang="en-US" sz="1600" dirty="0" smtClean="0"/>
              <a:t>provide data-intensive CI resources, services, and expertise for campus, state, and nation</a:t>
            </a:r>
            <a:endParaRPr lang="en-US" sz="1600" dirty="0"/>
          </a:p>
        </p:txBody>
      </p:sp>
      <p:pic>
        <p:nvPicPr>
          <p:cNvPr id="4" name="Picture 5" descr="http://mars.jpl.nasa.gov/mirror/sdsc_les2.gif"/>
          <p:cNvPicPr>
            <a:picLocks noChangeAspect="1" noChangeArrowheads="1"/>
          </p:cNvPicPr>
          <p:nvPr/>
        </p:nvPicPr>
        <p:blipFill>
          <a:blip r:embed="rId2" cstate="print"/>
          <a:srcRect/>
          <a:stretch>
            <a:fillRect/>
          </a:stretch>
        </p:blipFill>
        <p:spPr bwMode="auto">
          <a:xfrm>
            <a:off x="5863742" y="1295400"/>
            <a:ext cx="2528612" cy="1295400"/>
          </a:xfrm>
          <a:prstGeom prst="rect">
            <a:avLst/>
          </a:prstGeom>
          <a:noFill/>
          <a:ln w="9525">
            <a:noFill/>
            <a:miter lim="800000"/>
            <a:headEnd/>
            <a:tailEnd/>
          </a:ln>
        </p:spPr>
      </p:pic>
      <p:pic>
        <p:nvPicPr>
          <p:cNvPr id="5" name="Picture 8" descr="new building 1.jpg"/>
          <p:cNvPicPr>
            <a:picLocks noChangeAspect="1"/>
          </p:cNvPicPr>
          <p:nvPr/>
        </p:nvPicPr>
        <p:blipFill>
          <a:blip r:embed="rId3" cstate="print"/>
          <a:srcRect/>
          <a:stretch>
            <a:fillRect/>
          </a:stretch>
        </p:blipFill>
        <p:spPr bwMode="auto">
          <a:xfrm>
            <a:off x="5943600" y="4724400"/>
            <a:ext cx="2384470" cy="1296988"/>
          </a:xfrm>
          <a:prstGeom prst="rect">
            <a:avLst/>
          </a:prstGeom>
          <a:noFill/>
          <a:ln w="9525">
            <a:noFill/>
            <a:miter lim="800000"/>
            <a:headEnd/>
            <a:tailEnd/>
          </a:ln>
        </p:spPr>
      </p:pic>
      <p:pic>
        <p:nvPicPr>
          <p:cNvPr id="6" name="Picture 11" descr="Networking.jpg"/>
          <p:cNvPicPr>
            <a:picLocks noChangeAspect="1"/>
          </p:cNvPicPr>
          <p:nvPr/>
        </p:nvPicPr>
        <p:blipFill>
          <a:blip r:embed="rId4" cstate="print"/>
          <a:srcRect/>
          <a:stretch>
            <a:fillRect/>
          </a:stretch>
        </p:blipFill>
        <p:spPr bwMode="auto">
          <a:xfrm>
            <a:off x="5943600" y="2819400"/>
            <a:ext cx="2278063"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cap="none" dirty="0" smtClean="0">
                <a:ea typeface="ＭＳ Ｐゴシック" pitchFamily="34" charset="-128"/>
              </a:rPr>
              <a:t>Rocks XML </a:t>
            </a:r>
            <a:r>
              <a:rPr lang="en-US" cap="none" dirty="0" smtClean="0">
                <a:ea typeface="ＭＳ Ｐゴシック" pitchFamily="34" charset="-128"/>
              </a:rPr>
              <a:t>KICKSTART</a:t>
            </a:r>
          </a:p>
        </p:txBody>
      </p:sp>
      <p:sp>
        <p:nvSpPr>
          <p:cNvPr id="68611" name="Text Placeholder 12"/>
          <p:cNvSpPr>
            <a:spLocks noGrp="1"/>
          </p:cNvSpPr>
          <p:nvPr>
            <p:ph type="body" idx="1"/>
          </p:nvPr>
        </p:nvSpPr>
        <p:spPr/>
        <p:txBody>
          <a:bodyPr/>
          <a:lstStyle/>
          <a:p>
            <a:pPr eaLnBrk="1" hangingPunct="1"/>
            <a:endParaRPr lang="en-US" smtClean="0">
              <a:ea typeface="ＭＳ Ｐゴシック" pitchFamily="34" charset="-128"/>
            </a:endParaRPr>
          </a:p>
        </p:txBody>
      </p:sp>
      <p:sp>
        <p:nvSpPr>
          <p:cNvPr id="68612" name="Rectangle 69"/>
          <p:cNvSpPr>
            <a:spLocks noGrp="1" noChangeArrowheads="1"/>
          </p:cNvSpPr>
          <p:nvPr>
            <p:ph type="dt" sz="quarter" idx="10"/>
          </p:nvPr>
        </p:nvSpPr>
        <p:spPr>
          <a:noFill/>
        </p:spPr>
        <p:txBody>
          <a:bodyPr/>
          <a:lstStyle/>
          <a:p>
            <a:fld id="{52D22EFE-9FEB-463B-AB96-3B1E7F65585A}" type="datetime1">
              <a:rPr lang="en-US" smtClean="0">
                <a:ea typeface="ＭＳ Ｐゴシック" pitchFamily="34" charset="-128"/>
              </a:rPr>
              <a:pPr/>
              <a:t>5/23/2010</a:t>
            </a:fld>
            <a:endParaRPr lang="en-US" smtClean="0">
              <a:ea typeface="ＭＳ Ｐゴシック" pitchFamily="34" charset="-128"/>
            </a:endParaRPr>
          </a:p>
        </p:txBody>
      </p:sp>
      <p:sp>
        <p:nvSpPr>
          <p:cNvPr id="68613" name="Rectangle 70"/>
          <p:cNvSpPr>
            <a:spLocks noGrp="1" noChangeArrowheads="1"/>
          </p:cNvSpPr>
          <p:nvPr>
            <p:ph type="ftr" sz="quarter" idx="11"/>
          </p:nvPr>
        </p:nvSpPr>
        <p:spPr>
          <a:noFill/>
        </p:spPr>
        <p:txBody>
          <a:bodyPr/>
          <a:lstStyle/>
          <a:p>
            <a:r>
              <a:rPr lang="en-US"/>
              <a:t>© 2008 UC Regents</a:t>
            </a:r>
          </a:p>
        </p:txBody>
      </p:sp>
      <p:sp>
        <p:nvSpPr>
          <p:cNvPr id="68614" name="Rectangle 71"/>
          <p:cNvSpPr>
            <a:spLocks noGrp="1" noChangeArrowheads="1"/>
          </p:cNvSpPr>
          <p:nvPr>
            <p:ph type="sldNum" sz="quarter" idx="12"/>
          </p:nvPr>
        </p:nvSpPr>
        <p:spPr>
          <a:noFill/>
        </p:spPr>
        <p:txBody>
          <a:bodyPr/>
          <a:lstStyle/>
          <a:p>
            <a:fld id="{9F7B27C6-BC12-4126-9AEC-2D6BFFA10DB6}" type="slidenum">
              <a:rPr lang="en-US"/>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Slide Number Placeholder 5"/>
          <p:cNvSpPr>
            <a:spLocks noGrp="1"/>
          </p:cNvSpPr>
          <p:nvPr>
            <p:ph type="sldNum" sz="quarter" idx="12"/>
          </p:nvPr>
        </p:nvSpPr>
        <p:spPr>
          <a:noFill/>
        </p:spPr>
        <p:txBody>
          <a:bodyPr/>
          <a:lstStyle/>
          <a:p>
            <a:fld id="{BBA54832-EA85-44FC-A052-7C2DC4431DDF}" type="slidenum">
              <a:rPr lang="en-US"/>
              <a:pPr/>
              <a:t>31</a:t>
            </a:fld>
            <a:endParaRPr lang="en-US"/>
          </a:p>
        </p:txBody>
      </p:sp>
      <p:sp>
        <p:nvSpPr>
          <p:cNvPr id="70661" name="Rectangle 2"/>
          <p:cNvSpPr>
            <a:spLocks noGrp="1" noChangeArrowheads="1"/>
          </p:cNvSpPr>
          <p:nvPr>
            <p:ph type="title"/>
          </p:nvPr>
        </p:nvSpPr>
        <p:spPr/>
        <p:txBody>
          <a:bodyPr/>
          <a:lstStyle/>
          <a:p>
            <a:pPr eaLnBrk="1" hangingPunct="1"/>
            <a:r>
              <a:rPr lang="en-US" smtClean="0">
                <a:ea typeface="ＭＳ Ｐゴシック" pitchFamily="34" charset="-128"/>
              </a:rPr>
              <a:t>It looks something like this</a:t>
            </a:r>
          </a:p>
        </p:txBody>
      </p:sp>
      <p:pic>
        <p:nvPicPr>
          <p:cNvPr id="70662" name="Picture 3"/>
          <p:cNvPicPr>
            <a:picLocks noGrp="1" noChangeAspect="1" noChangeArrowheads="1"/>
          </p:cNvPicPr>
          <p:nvPr>
            <p:ph idx="1"/>
          </p:nvPr>
        </p:nvPicPr>
        <p:blipFill>
          <a:blip r:embed="rId3" cstate="print">
            <a:lum bright="-29000" contrast="25000"/>
          </a:blip>
          <a:srcRect/>
          <a:stretch>
            <a:fillRect/>
          </a:stretch>
        </p:blipFill>
        <p:spPr>
          <a:xfrm rot="5389396">
            <a:off x="2308854" y="-688055"/>
            <a:ext cx="4538663" cy="8837612"/>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Slide Number Placeholder 5"/>
          <p:cNvSpPr>
            <a:spLocks noGrp="1"/>
          </p:cNvSpPr>
          <p:nvPr>
            <p:ph type="sldNum" sz="quarter" idx="12"/>
          </p:nvPr>
        </p:nvSpPr>
        <p:spPr>
          <a:noFill/>
        </p:spPr>
        <p:txBody>
          <a:bodyPr/>
          <a:lstStyle/>
          <a:p>
            <a:fld id="{8E7B1207-094E-4D48-A664-55E86982C9C6}" type="slidenum">
              <a:rPr lang="en-US"/>
              <a:pPr/>
              <a:t>32</a:t>
            </a:fld>
            <a:endParaRPr lang="en-US"/>
          </a:p>
        </p:txBody>
      </p:sp>
      <p:sp>
        <p:nvSpPr>
          <p:cNvPr id="72709" name="Rectangle 2"/>
          <p:cNvSpPr>
            <a:spLocks noGrp="1" noChangeArrowheads="1"/>
          </p:cNvSpPr>
          <p:nvPr>
            <p:ph type="title"/>
          </p:nvPr>
        </p:nvSpPr>
        <p:spPr/>
        <p:txBody>
          <a:bodyPr/>
          <a:lstStyle/>
          <a:p>
            <a:pPr eaLnBrk="1" hangingPunct="1"/>
            <a:r>
              <a:rPr lang="en-US" smtClean="0">
                <a:ea typeface="ＭＳ Ｐゴシック" pitchFamily="34" charset="-128"/>
              </a:rPr>
              <a:t>Implementation</a:t>
            </a:r>
          </a:p>
        </p:txBody>
      </p:sp>
      <p:sp>
        <p:nvSpPr>
          <p:cNvPr id="72710" name="Rectangle 3"/>
          <p:cNvSpPr>
            <a:spLocks noGrp="1" noChangeArrowheads="1"/>
          </p:cNvSpPr>
          <p:nvPr>
            <p:ph type="body" idx="1"/>
          </p:nvPr>
        </p:nvSpPr>
        <p:spPr/>
        <p:txBody>
          <a:bodyPr/>
          <a:lstStyle/>
          <a:p>
            <a:pPr eaLnBrk="1" hangingPunct="1">
              <a:lnSpc>
                <a:spcPct val="90000"/>
              </a:lnSpc>
            </a:pPr>
            <a:r>
              <a:rPr lang="en-US" sz="2600" smtClean="0">
                <a:ea typeface="ＭＳ Ｐゴシック" pitchFamily="34" charset="-128"/>
              </a:rPr>
              <a:t>Nodes</a:t>
            </a:r>
          </a:p>
          <a:p>
            <a:pPr lvl="1" eaLnBrk="1" hangingPunct="1">
              <a:lnSpc>
                <a:spcPct val="90000"/>
              </a:lnSpc>
            </a:pPr>
            <a:r>
              <a:rPr lang="en-US" sz="2000" smtClean="0">
                <a:ea typeface="ＭＳ Ｐゴシック" pitchFamily="34" charset="-128"/>
              </a:rPr>
              <a:t>Single purpose modules</a:t>
            </a:r>
          </a:p>
          <a:p>
            <a:pPr lvl="1" eaLnBrk="1" hangingPunct="1">
              <a:lnSpc>
                <a:spcPct val="90000"/>
              </a:lnSpc>
            </a:pPr>
            <a:r>
              <a:rPr lang="en-US" sz="2000" smtClean="0">
                <a:ea typeface="ＭＳ Ｐゴシック" pitchFamily="34" charset="-128"/>
              </a:rPr>
              <a:t>Kickstart file snippets (XML tags map to kickstart commands)</a:t>
            </a:r>
          </a:p>
          <a:p>
            <a:pPr lvl="1" eaLnBrk="1" hangingPunct="1">
              <a:lnSpc>
                <a:spcPct val="90000"/>
              </a:lnSpc>
            </a:pPr>
            <a:r>
              <a:rPr lang="en-US" sz="2000" smtClean="0">
                <a:ea typeface="ＭＳ Ｐゴシック" pitchFamily="34" charset="-128"/>
              </a:rPr>
              <a:t>Approximately 200 node files in Rocks</a:t>
            </a:r>
          </a:p>
          <a:p>
            <a:pPr eaLnBrk="1" hangingPunct="1">
              <a:lnSpc>
                <a:spcPct val="90000"/>
              </a:lnSpc>
            </a:pPr>
            <a:r>
              <a:rPr lang="en-US" sz="2600" smtClean="0">
                <a:ea typeface="ＭＳ Ｐゴシック" pitchFamily="34" charset="-128"/>
              </a:rPr>
              <a:t>Graph</a:t>
            </a:r>
          </a:p>
          <a:p>
            <a:pPr lvl="1" eaLnBrk="1" hangingPunct="1">
              <a:lnSpc>
                <a:spcPct val="90000"/>
              </a:lnSpc>
            </a:pPr>
            <a:r>
              <a:rPr lang="en-US" sz="2000" smtClean="0">
                <a:ea typeface="ＭＳ Ｐゴシック" pitchFamily="34" charset="-128"/>
              </a:rPr>
              <a:t>Defines interconnections for nodes</a:t>
            </a:r>
          </a:p>
          <a:p>
            <a:pPr lvl="1" eaLnBrk="1" hangingPunct="1">
              <a:lnSpc>
                <a:spcPct val="90000"/>
              </a:lnSpc>
            </a:pPr>
            <a:r>
              <a:rPr lang="en-US" sz="2000" smtClean="0">
                <a:ea typeface="ＭＳ Ｐゴシック" pitchFamily="34" charset="-128"/>
              </a:rPr>
              <a:t>Think OOP or dependencies (class, #include)</a:t>
            </a:r>
          </a:p>
          <a:p>
            <a:pPr lvl="1" eaLnBrk="1" hangingPunct="1">
              <a:lnSpc>
                <a:spcPct val="90000"/>
              </a:lnSpc>
            </a:pPr>
            <a:r>
              <a:rPr lang="en-US" sz="2000" smtClean="0">
                <a:ea typeface="ＭＳ Ｐゴシック" pitchFamily="34" charset="-128"/>
              </a:rPr>
              <a:t>A single default graph file in Rocks</a:t>
            </a:r>
          </a:p>
          <a:p>
            <a:pPr eaLnBrk="1" hangingPunct="1">
              <a:lnSpc>
                <a:spcPct val="90000"/>
              </a:lnSpc>
            </a:pPr>
            <a:r>
              <a:rPr lang="en-US" sz="2600" smtClean="0">
                <a:ea typeface="ＭＳ Ｐゴシック" pitchFamily="34" charset="-128"/>
              </a:rPr>
              <a:t>Macros</a:t>
            </a:r>
          </a:p>
          <a:p>
            <a:pPr lvl="1" eaLnBrk="1" hangingPunct="1">
              <a:lnSpc>
                <a:spcPct val="90000"/>
              </a:lnSpc>
            </a:pPr>
            <a:r>
              <a:rPr lang="en-US" sz="2000" smtClean="0">
                <a:ea typeface="ＭＳ Ｐゴシック" pitchFamily="34" charset="-128"/>
              </a:rPr>
              <a:t>SQL Database holds site and node specific state</a:t>
            </a:r>
          </a:p>
          <a:p>
            <a:pPr lvl="1" eaLnBrk="1" hangingPunct="1">
              <a:lnSpc>
                <a:spcPct val="90000"/>
              </a:lnSpc>
            </a:pPr>
            <a:r>
              <a:rPr lang="en-US" sz="2000" smtClean="0">
                <a:ea typeface="ＭＳ Ｐゴシック" pitchFamily="34" charset="-128"/>
              </a:rPr>
              <a:t>Node files may contain &amp;var; entities (start from db)</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Slide Number Placeholder 6"/>
          <p:cNvSpPr>
            <a:spLocks noGrp="1"/>
          </p:cNvSpPr>
          <p:nvPr>
            <p:ph type="sldNum" sz="quarter" idx="12"/>
          </p:nvPr>
        </p:nvSpPr>
        <p:spPr>
          <a:noFill/>
        </p:spPr>
        <p:txBody>
          <a:bodyPr/>
          <a:lstStyle/>
          <a:p>
            <a:fld id="{033D5553-359A-4CDA-8D4C-D528BD1269EC}" type="slidenum">
              <a:rPr lang="en-US"/>
              <a:pPr/>
              <a:t>33</a:t>
            </a:fld>
            <a:endParaRPr lang="en-US"/>
          </a:p>
        </p:txBody>
      </p:sp>
      <p:sp>
        <p:nvSpPr>
          <p:cNvPr id="74757" name="Rectangle 2"/>
          <p:cNvSpPr>
            <a:spLocks noGrp="1" noChangeArrowheads="1"/>
          </p:cNvSpPr>
          <p:nvPr>
            <p:ph type="title"/>
          </p:nvPr>
        </p:nvSpPr>
        <p:spPr/>
        <p:txBody>
          <a:bodyPr/>
          <a:lstStyle/>
          <a:p>
            <a:pPr eaLnBrk="1" hangingPunct="1"/>
            <a:r>
              <a:rPr lang="en-US" smtClean="0">
                <a:ea typeface="ＭＳ Ｐゴシック" pitchFamily="34" charset="-128"/>
              </a:rPr>
              <a:t>Composition</a:t>
            </a:r>
          </a:p>
        </p:txBody>
      </p:sp>
      <p:sp>
        <p:nvSpPr>
          <p:cNvPr id="74758" name="Rectangle 3"/>
          <p:cNvSpPr>
            <a:spLocks noGrp="1" noChangeArrowheads="1"/>
          </p:cNvSpPr>
          <p:nvPr>
            <p:ph type="body" sz="half" idx="1"/>
          </p:nvPr>
        </p:nvSpPr>
        <p:spPr>
          <a:xfrm>
            <a:off x="912813" y="1905000"/>
            <a:ext cx="3979862" cy="4191000"/>
          </a:xfrm>
        </p:spPr>
        <p:txBody>
          <a:bodyPr/>
          <a:lstStyle/>
          <a:p>
            <a:pPr eaLnBrk="1" hangingPunct="1"/>
            <a:r>
              <a:rPr lang="en-US" sz="2800" smtClean="0">
                <a:ea typeface="ＭＳ Ｐゴシック" pitchFamily="34" charset="-128"/>
              </a:rPr>
              <a:t>Aggregate Functionality</a:t>
            </a:r>
          </a:p>
          <a:p>
            <a:pPr eaLnBrk="1" hangingPunct="1"/>
            <a:r>
              <a:rPr lang="en-US" sz="2800" smtClean="0">
                <a:ea typeface="ＭＳ Ｐゴシック" pitchFamily="34" charset="-128"/>
              </a:rPr>
              <a:t>Scripting</a:t>
            </a:r>
          </a:p>
          <a:p>
            <a:pPr lvl="1" eaLnBrk="1" hangingPunct="1"/>
            <a:r>
              <a:rPr lang="en-US" sz="2400" smtClean="0">
                <a:ea typeface="ＭＳ Ｐゴシック" pitchFamily="34" charset="-128"/>
              </a:rPr>
              <a:t>IsA perl-development</a:t>
            </a:r>
          </a:p>
          <a:p>
            <a:pPr lvl="1" eaLnBrk="1" hangingPunct="1"/>
            <a:r>
              <a:rPr lang="en-US" sz="2400" smtClean="0">
                <a:ea typeface="ＭＳ Ｐゴシック" pitchFamily="34" charset="-128"/>
              </a:rPr>
              <a:t>IsA python-development</a:t>
            </a:r>
          </a:p>
          <a:p>
            <a:pPr lvl="1" eaLnBrk="1" hangingPunct="1"/>
            <a:r>
              <a:rPr lang="en-US" sz="2400" smtClean="0">
                <a:ea typeface="ＭＳ Ｐゴシック" pitchFamily="34" charset="-128"/>
              </a:rPr>
              <a:t>IsA tcl-development</a:t>
            </a:r>
          </a:p>
        </p:txBody>
      </p:sp>
      <p:pic>
        <p:nvPicPr>
          <p:cNvPr id="74759" name="Picture 7" descr="graph-zoom"/>
          <p:cNvPicPr>
            <a:picLocks noGrp="1" noChangeAspect="1" noChangeArrowheads="1"/>
          </p:cNvPicPr>
          <p:nvPr>
            <p:ph sz="half" idx="2"/>
          </p:nvPr>
        </p:nvPicPr>
        <p:blipFill>
          <a:blip r:embed="rId3" cstate="print"/>
          <a:srcRect/>
          <a:stretch>
            <a:fillRect/>
          </a:stretch>
        </p:blipFill>
        <p:spPr>
          <a:xfrm>
            <a:off x="5602288" y="1905000"/>
            <a:ext cx="2862262" cy="4191000"/>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Slide Number Placeholder 5"/>
          <p:cNvSpPr>
            <a:spLocks noGrp="1"/>
          </p:cNvSpPr>
          <p:nvPr>
            <p:ph type="sldNum" sz="quarter" idx="12"/>
          </p:nvPr>
        </p:nvSpPr>
        <p:spPr>
          <a:noFill/>
        </p:spPr>
        <p:txBody>
          <a:bodyPr/>
          <a:lstStyle/>
          <a:p>
            <a:fld id="{F5A87748-2BCF-4EF9-88B1-033E52C4CFA9}" type="slidenum">
              <a:rPr lang="en-US"/>
              <a:pPr/>
              <a:t>34</a:t>
            </a:fld>
            <a:endParaRPr lang="en-US"/>
          </a:p>
        </p:txBody>
      </p:sp>
      <p:sp>
        <p:nvSpPr>
          <p:cNvPr id="80901" name="Rectangle 2"/>
          <p:cNvSpPr>
            <a:spLocks noGrp="1" noChangeArrowheads="1"/>
          </p:cNvSpPr>
          <p:nvPr>
            <p:ph type="title"/>
          </p:nvPr>
        </p:nvSpPr>
        <p:spPr/>
        <p:txBody>
          <a:bodyPr/>
          <a:lstStyle/>
          <a:p>
            <a:pPr eaLnBrk="1" hangingPunct="1"/>
            <a:r>
              <a:rPr lang="en-US" smtClean="0">
                <a:ea typeface="ＭＳ Ｐゴシック" pitchFamily="34" charset="-128"/>
              </a:rPr>
              <a:t>Putting in all together</a:t>
            </a:r>
          </a:p>
        </p:txBody>
      </p:sp>
      <p:pic>
        <p:nvPicPr>
          <p:cNvPr id="80902" name="Picture 3"/>
          <p:cNvPicPr>
            <a:picLocks noGrp="1" noChangeAspect="1" noChangeArrowheads="1"/>
          </p:cNvPicPr>
          <p:nvPr>
            <p:ph idx="1"/>
          </p:nvPr>
        </p:nvPicPr>
        <p:blipFill>
          <a:blip r:embed="rId3" cstate="print">
            <a:lum bright="-10000" contrast="-12000"/>
          </a:blip>
          <a:srcRect/>
          <a:stretch>
            <a:fillRect/>
          </a:stretch>
        </p:blipFill>
        <p:spPr>
          <a:xfrm rot="5389396">
            <a:off x="2300287" y="-247649"/>
            <a:ext cx="4538663" cy="8837612"/>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Slide Number Placeholder 5"/>
          <p:cNvSpPr>
            <a:spLocks noGrp="1"/>
          </p:cNvSpPr>
          <p:nvPr>
            <p:ph type="sldNum" sz="quarter" idx="12"/>
          </p:nvPr>
        </p:nvSpPr>
        <p:spPr>
          <a:noFill/>
        </p:spPr>
        <p:txBody>
          <a:bodyPr/>
          <a:lstStyle/>
          <a:p>
            <a:fld id="{2B99D759-9E69-4EA0-8438-447E13BBF6E9}" type="slidenum">
              <a:rPr lang="en-US"/>
              <a:pPr/>
              <a:t>35</a:t>
            </a:fld>
            <a:endParaRPr lang="en-US"/>
          </a:p>
        </p:txBody>
      </p:sp>
      <p:pic>
        <p:nvPicPr>
          <p:cNvPr id="111621" name="Picture 2" descr="graph-base-hpc-kernel-sge"/>
          <p:cNvPicPr>
            <a:picLocks noChangeAspect="1" noChangeArrowheads="1"/>
          </p:cNvPicPr>
          <p:nvPr/>
        </p:nvPicPr>
        <p:blipFill>
          <a:blip r:embed="rId3" cstate="print"/>
          <a:srcRect/>
          <a:stretch>
            <a:fillRect/>
          </a:stretch>
        </p:blipFill>
        <p:spPr bwMode="auto">
          <a:xfrm>
            <a:off x="3846513" y="76200"/>
            <a:ext cx="5068887" cy="6400800"/>
          </a:xfrm>
          <a:prstGeom prst="rect">
            <a:avLst/>
          </a:prstGeom>
          <a:noFill/>
          <a:ln w="9525">
            <a:noFill/>
            <a:miter lim="800000"/>
            <a:headEnd/>
            <a:tailEnd/>
          </a:ln>
        </p:spPr>
      </p:pic>
      <p:sp>
        <p:nvSpPr>
          <p:cNvPr id="111622" name="Rectangle 3"/>
          <p:cNvSpPr>
            <a:spLocks noGrp="1" noChangeArrowheads="1"/>
          </p:cNvSpPr>
          <p:nvPr>
            <p:ph type="title"/>
          </p:nvPr>
        </p:nvSpPr>
        <p:spPr>
          <a:xfrm>
            <a:off x="228600" y="1"/>
            <a:ext cx="5410200" cy="1066800"/>
          </a:xfrm>
        </p:spPr>
        <p:txBody>
          <a:bodyPr/>
          <a:lstStyle/>
          <a:p>
            <a:pPr algn="l" eaLnBrk="1" hangingPunct="1"/>
            <a:r>
              <a:rPr lang="en-US" dirty="0" smtClean="0">
                <a:ea typeface="ＭＳ Ｐゴシック" pitchFamily="34" charset="-128"/>
              </a:rPr>
              <a:t>Gathering Node Files</a:t>
            </a:r>
          </a:p>
        </p:txBody>
      </p:sp>
      <p:sp>
        <p:nvSpPr>
          <p:cNvPr id="111623" name="Freeform 4"/>
          <p:cNvSpPr>
            <a:spLocks/>
          </p:cNvSpPr>
          <p:nvPr/>
        </p:nvSpPr>
        <p:spPr bwMode="auto">
          <a:xfrm>
            <a:off x="4038600" y="3657600"/>
            <a:ext cx="4114800" cy="1524000"/>
          </a:xfrm>
          <a:custGeom>
            <a:avLst/>
            <a:gdLst>
              <a:gd name="T0" fmla="*/ 0 w 2592"/>
              <a:gd name="T1" fmla="*/ 2147483647 h 960"/>
              <a:gd name="T2" fmla="*/ 2147483647 w 2592"/>
              <a:gd name="T3" fmla="*/ 2147483647 h 960"/>
              <a:gd name="T4" fmla="*/ 2147483647 w 2592"/>
              <a:gd name="T5" fmla="*/ 2147483647 h 960"/>
              <a:gd name="T6" fmla="*/ 2147483647 w 2592"/>
              <a:gd name="T7" fmla="*/ 2147483647 h 960"/>
              <a:gd name="T8" fmla="*/ 2147483647 w 2592"/>
              <a:gd name="T9" fmla="*/ 2147483647 h 960"/>
              <a:gd name="T10" fmla="*/ 2147483647 w 2592"/>
              <a:gd name="T11" fmla="*/ 2147483647 h 960"/>
              <a:gd name="T12" fmla="*/ 2147483647 w 2592"/>
              <a:gd name="T13" fmla="*/ 0 h 960"/>
              <a:gd name="T14" fmla="*/ 0 60000 65536"/>
              <a:gd name="T15" fmla="*/ 0 60000 65536"/>
              <a:gd name="T16" fmla="*/ 0 60000 65536"/>
              <a:gd name="T17" fmla="*/ 0 60000 65536"/>
              <a:gd name="T18" fmla="*/ 0 60000 65536"/>
              <a:gd name="T19" fmla="*/ 0 60000 65536"/>
              <a:gd name="T20" fmla="*/ 0 60000 65536"/>
              <a:gd name="T21" fmla="*/ 0 w 2592"/>
              <a:gd name="T22" fmla="*/ 0 h 960"/>
              <a:gd name="T23" fmla="*/ 2592 w 2592"/>
              <a:gd name="T24" fmla="*/ 960 h 96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92" h="960">
                <a:moveTo>
                  <a:pt x="0" y="960"/>
                </a:moveTo>
                <a:lnTo>
                  <a:pt x="384" y="768"/>
                </a:lnTo>
                <a:lnTo>
                  <a:pt x="864" y="864"/>
                </a:lnTo>
                <a:lnTo>
                  <a:pt x="1296" y="816"/>
                </a:lnTo>
                <a:lnTo>
                  <a:pt x="1680" y="720"/>
                </a:lnTo>
                <a:lnTo>
                  <a:pt x="2112" y="336"/>
                </a:lnTo>
                <a:lnTo>
                  <a:pt x="2592" y="0"/>
                </a:lnTo>
              </a:path>
            </a:pathLst>
          </a:custGeom>
          <a:noFill/>
          <a:ln w="38100">
            <a:solidFill>
              <a:srgbClr val="FF0000"/>
            </a:solidFill>
            <a:round/>
            <a:headEnd/>
            <a:tailEnd/>
          </a:ln>
        </p:spPr>
        <p:txBody>
          <a:bodyPr wrap="none" anchor="ctr"/>
          <a:lstStyle/>
          <a:p>
            <a:endParaRPr lang="en-US"/>
          </a:p>
        </p:txBody>
      </p:sp>
      <p:sp>
        <p:nvSpPr>
          <p:cNvPr id="111624" name="Line 5"/>
          <p:cNvSpPr>
            <a:spLocks noChangeShapeType="1"/>
          </p:cNvSpPr>
          <p:nvPr/>
        </p:nvSpPr>
        <p:spPr bwMode="auto">
          <a:xfrm>
            <a:off x="6019800" y="4953000"/>
            <a:ext cx="762000" cy="1588"/>
          </a:xfrm>
          <a:prstGeom prst="line">
            <a:avLst/>
          </a:prstGeom>
          <a:noFill/>
          <a:ln w="38100">
            <a:solidFill>
              <a:srgbClr val="FF0000"/>
            </a:solidFill>
            <a:round/>
            <a:headEnd/>
            <a:tailEnd/>
          </a:ln>
        </p:spPr>
        <p:txBody>
          <a:bodyPr wrap="none" anchor="ctr"/>
          <a:lstStyle/>
          <a:p>
            <a:endParaRPr lang="en-US"/>
          </a:p>
        </p:txBody>
      </p:sp>
      <p:sp>
        <p:nvSpPr>
          <p:cNvPr id="111625" name="Freeform 6"/>
          <p:cNvSpPr>
            <a:spLocks/>
          </p:cNvSpPr>
          <p:nvPr/>
        </p:nvSpPr>
        <p:spPr bwMode="auto">
          <a:xfrm>
            <a:off x="6019800" y="838200"/>
            <a:ext cx="1371600" cy="4114800"/>
          </a:xfrm>
          <a:custGeom>
            <a:avLst/>
            <a:gdLst>
              <a:gd name="T0" fmla="*/ 0 w 864"/>
              <a:gd name="T1" fmla="*/ 2147483647 h 2592"/>
              <a:gd name="T2" fmla="*/ 2147483647 w 864"/>
              <a:gd name="T3" fmla="*/ 2147483647 h 2592"/>
              <a:gd name="T4" fmla="*/ 2147483647 w 864"/>
              <a:gd name="T5" fmla="*/ 0 h 2592"/>
              <a:gd name="T6" fmla="*/ 0 60000 65536"/>
              <a:gd name="T7" fmla="*/ 0 60000 65536"/>
              <a:gd name="T8" fmla="*/ 0 60000 65536"/>
              <a:gd name="T9" fmla="*/ 0 w 864"/>
              <a:gd name="T10" fmla="*/ 0 h 2592"/>
              <a:gd name="T11" fmla="*/ 864 w 864"/>
              <a:gd name="T12" fmla="*/ 2592 h 2592"/>
            </a:gdLst>
            <a:ahLst/>
            <a:cxnLst>
              <a:cxn ang="T6">
                <a:pos x="T0" y="T1"/>
              </a:cxn>
              <a:cxn ang="T7">
                <a:pos x="T2" y="T3"/>
              </a:cxn>
              <a:cxn ang="T8">
                <a:pos x="T4" y="T5"/>
              </a:cxn>
            </a:cxnLst>
            <a:rect l="T9" t="T10" r="T11" b="T12"/>
            <a:pathLst>
              <a:path w="864" h="2592">
                <a:moveTo>
                  <a:pt x="0" y="2592"/>
                </a:moveTo>
                <a:lnTo>
                  <a:pt x="432" y="192"/>
                </a:lnTo>
                <a:lnTo>
                  <a:pt x="864" y="0"/>
                </a:lnTo>
              </a:path>
            </a:pathLst>
          </a:custGeom>
          <a:noFill/>
          <a:ln w="38100">
            <a:solidFill>
              <a:srgbClr val="FF0000"/>
            </a:solidFill>
            <a:round/>
            <a:headEnd/>
            <a:tailEnd/>
          </a:ln>
        </p:spPr>
        <p:txBody>
          <a:bodyPr wrap="none" anchor="ctr"/>
          <a:lstStyle/>
          <a:p>
            <a:endParaRPr lang="en-US"/>
          </a:p>
        </p:txBody>
      </p:sp>
      <p:sp>
        <p:nvSpPr>
          <p:cNvPr id="111626" name="Freeform 7"/>
          <p:cNvSpPr>
            <a:spLocks/>
          </p:cNvSpPr>
          <p:nvPr/>
        </p:nvSpPr>
        <p:spPr bwMode="auto">
          <a:xfrm>
            <a:off x="6781800" y="304800"/>
            <a:ext cx="1371600" cy="838200"/>
          </a:xfrm>
          <a:custGeom>
            <a:avLst/>
            <a:gdLst>
              <a:gd name="T0" fmla="*/ 0 w 864"/>
              <a:gd name="T1" fmla="*/ 2147483647 h 528"/>
              <a:gd name="T2" fmla="*/ 2147483647 w 864"/>
              <a:gd name="T3" fmla="*/ 0 h 528"/>
              <a:gd name="T4" fmla="*/ 2147483647 w 864"/>
              <a:gd name="T5" fmla="*/ 0 h 528"/>
              <a:gd name="T6" fmla="*/ 0 60000 65536"/>
              <a:gd name="T7" fmla="*/ 0 60000 65536"/>
              <a:gd name="T8" fmla="*/ 0 60000 65536"/>
              <a:gd name="T9" fmla="*/ 0 w 864"/>
              <a:gd name="T10" fmla="*/ 0 h 528"/>
              <a:gd name="T11" fmla="*/ 864 w 864"/>
              <a:gd name="T12" fmla="*/ 528 h 528"/>
            </a:gdLst>
            <a:ahLst/>
            <a:cxnLst>
              <a:cxn ang="T6">
                <a:pos x="T0" y="T1"/>
              </a:cxn>
              <a:cxn ang="T7">
                <a:pos x="T2" y="T3"/>
              </a:cxn>
              <a:cxn ang="T8">
                <a:pos x="T4" y="T5"/>
              </a:cxn>
            </a:cxnLst>
            <a:rect l="T9" t="T10" r="T11" b="T12"/>
            <a:pathLst>
              <a:path w="864" h="528">
                <a:moveTo>
                  <a:pt x="0" y="528"/>
                </a:moveTo>
                <a:lnTo>
                  <a:pt x="384" y="0"/>
                </a:lnTo>
                <a:lnTo>
                  <a:pt x="864" y="0"/>
                </a:lnTo>
              </a:path>
            </a:pathLst>
          </a:custGeom>
          <a:noFill/>
          <a:ln w="38100">
            <a:solidFill>
              <a:srgbClr val="FF0000"/>
            </a:solidFill>
            <a:round/>
            <a:headEnd/>
            <a:tailEnd/>
          </a:ln>
        </p:spPr>
        <p:txBody>
          <a:bodyPr wrap="none" anchor="ctr"/>
          <a:lstStyle/>
          <a:p>
            <a:endParaRPr lang="en-US"/>
          </a:p>
        </p:txBody>
      </p:sp>
      <p:sp>
        <p:nvSpPr>
          <p:cNvPr id="111627" name="Line 8"/>
          <p:cNvSpPr>
            <a:spLocks noChangeShapeType="1"/>
          </p:cNvSpPr>
          <p:nvPr/>
        </p:nvSpPr>
        <p:spPr bwMode="auto">
          <a:xfrm flipV="1">
            <a:off x="6781800" y="4648200"/>
            <a:ext cx="609600" cy="152400"/>
          </a:xfrm>
          <a:prstGeom prst="line">
            <a:avLst/>
          </a:prstGeom>
          <a:noFill/>
          <a:ln w="38100">
            <a:solidFill>
              <a:srgbClr val="FF0000"/>
            </a:solidFill>
            <a:round/>
            <a:headEnd/>
            <a:tailEnd/>
          </a:ln>
        </p:spPr>
        <p:txBody>
          <a:bodyPr wrap="none" anchor="ctr"/>
          <a:lstStyle/>
          <a:p>
            <a:endParaRPr lang="en-US"/>
          </a:p>
        </p:txBody>
      </p:sp>
      <p:sp>
        <p:nvSpPr>
          <p:cNvPr id="111628" name="Freeform 9"/>
          <p:cNvSpPr>
            <a:spLocks/>
          </p:cNvSpPr>
          <p:nvPr/>
        </p:nvSpPr>
        <p:spPr bwMode="auto">
          <a:xfrm>
            <a:off x="6781800" y="4800600"/>
            <a:ext cx="1295400" cy="1295400"/>
          </a:xfrm>
          <a:custGeom>
            <a:avLst/>
            <a:gdLst>
              <a:gd name="T0" fmla="*/ 0 w 816"/>
              <a:gd name="T1" fmla="*/ 0 h 816"/>
              <a:gd name="T2" fmla="*/ 2147483647 w 816"/>
              <a:gd name="T3" fmla="*/ 2147483647 h 816"/>
              <a:gd name="T4" fmla="*/ 2147483647 w 816"/>
              <a:gd name="T5" fmla="*/ 2147483647 h 816"/>
              <a:gd name="T6" fmla="*/ 0 60000 65536"/>
              <a:gd name="T7" fmla="*/ 0 60000 65536"/>
              <a:gd name="T8" fmla="*/ 0 60000 65536"/>
              <a:gd name="T9" fmla="*/ 0 w 816"/>
              <a:gd name="T10" fmla="*/ 0 h 816"/>
              <a:gd name="T11" fmla="*/ 816 w 816"/>
              <a:gd name="T12" fmla="*/ 816 h 816"/>
            </a:gdLst>
            <a:ahLst/>
            <a:cxnLst>
              <a:cxn ang="T6">
                <a:pos x="T0" y="T1"/>
              </a:cxn>
              <a:cxn ang="T7">
                <a:pos x="T2" y="T3"/>
              </a:cxn>
              <a:cxn ang="T8">
                <a:pos x="T4" y="T5"/>
              </a:cxn>
            </a:cxnLst>
            <a:rect l="T9" t="T10" r="T11" b="T12"/>
            <a:pathLst>
              <a:path w="816" h="816">
                <a:moveTo>
                  <a:pt x="0" y="0"/>
                </a:moveTo>
                <a:lnTo>
                  <a:pt x="384" y="816"/>
                </a:lnTo>
                <a:lnTo>
                  <a:pt x="816" y="816"/>
                </a:lnTo>
              </a:path>
            </a:pathLst>
          </a:custGeom>
          <a:noFill/>
          <a:ln w="38100">
            <a:solidFill>
              <a:srgbClr val="FF0000"/>
            </a:solidFill>
            <a:round/>
            <a:headEnd/>
            <a:tailEnd/>
          </a:ln>
        </p:spPr>
        <p:txBody>
          <a:bodyPr wrap="none" anchor="ctr"/>
          <a:lstStyle/>
          <a:p>
            <a:endParaRPr lang="en-US"/>
          </a:p>
        </p:txBody>
      </p:sp>
      <p:sp>
        <p:nvSpPr>
          <p:cNvPr id="111629" name="AutoShape 10"/>
          <p:cNvSpPr>
            <a:spLocks noChangeArrowheads="1"/>
          </p:cNvSpPr>
          <p:nvPr/>
        </p:nvSpPr>
        <p:spPr bwMode="auto">
          <a:xfrm>
            <a:off x="1752600" y="4667250"/>
            <a:ext cx="2071688" cy="990600"/>
          </a:xfrm>
          <a:prstGeom prst="rightArrowCallout">
            <a:avLst>
              <a:gd name="adj1" fmla="val 25000"/>
              <a:gd name="adj2" fmla="val 25000"/>
              <a:gd name="adj3" fmla="val 34856"/>
              <a:gd name="adj4" fmla="val 66667"/>
            </a:avLst>
          </a:prstGeom>
          <a:solidFill>
            <a:schemeClr val="accent1"/>
          </a:solidFill>
          <a:ln w="28575">
            <a:solidFill>
              <a:srgbClr val="FF0000"/>
            </a:solidFill>
            <a:miter lim="800000"/>
            <a:headEnd/>
            <a:tailEnd/>
          </a:ln>
        </p:spPr>
        <p:txBody>
          <a:bodyPr wrap="none" anchor="ctr"/>
          <a:lstStyle/>
          <a:p>
            <a:pPr algn="ctr"/>
            <a:r>
              <a:rPr lang="en-US">
                <a:solidFill>
                  <a:srgbClr val="FF0000"/>
                </a:solidFill>
              </a:rPr>
              <a:t>Compute</a:t>
            </a:r>
          </a:p>
          <a:p>
            <a:pPr algn="ctr"/>
            <a:r>
              <a:rPr lang="en-US">
                <a:solidFill>
                  <a:srgbClr val="FF0000"/>
                </a:solidFill>
              </a:rPr>
              <a:t>Root</a:t>
            </a:r>
          </a:p>
        </p:txBody>
      </p:sp>
      <p:sp>
        <p:nvSpPr>
          <p:cNvPr id="111630" name="Rectangle 11"/>
          <p:cNvSpPr>
            <a:spLocks noGrp="1" noChangeArrowheads="1"/>
          </p:cNvSpPr>
          <p:nvPr>
            <p:ph type="body" idx="1"/>
          </p:nvPr>
        </p:nvSpPr>
        <p:spPr>
          <a:xfrm>
            <a:off x="152400" y="2286000"/>
            <a:ext cx="4648200" cy="4191000"/>
          </a:xfrm>
          <a:noFill/>
        </p:spPr>
        <p:txBody>
          <a:bodyPr/>
          <a:lstStyle/>
          <a:p>
            <a:pPr eaLnBrk="1" hangingPunct="1">
              <a:lnSpc>
                <a:spcPct val="90000"/>
              </a:lnSpc>
            </a:pPr>
            <a:r>
              <a:rPr lang="en-US" sz="2400" dirty="0" smtClean="0">
                <a:ea typeface="ＭＳ Ｐゴシック" pitchFamily="34" charset="-128"/>
              </a:rPr>
              <a:t>Traverse a graph to build up a </a:t>
            </a:r>
            <a:r>
              <a:rPr lang="en-US" sz="2400" dirty="0" err="1" smtClean="0">
                <a:ea typeface="ＭＳ Ｐゴシック" pitchFamily="34" charset="-128"/>
              </a:rPr>
              <a:t>kickstart</a:t>
            </a:r>
            <a:r>
              <a:rPr lang="en-US" sz="2400" dirty="0" smtClean="0">
                <a:ea typeface="ＭＳ Ｐゴシック" pitchFamily="34" charset="-128"/>
              </a:rPr>
              <a:t> file</a:t>
            </a:r>
          </a:p>
          <a:p>
            <a:pPr eaLnBrk="1" hangingPunct="1">
              <a:lnSpc>
                <a:spcPct val="90000"/>
              </a:lnSpc>
            </a:pPr>
            <a:r>
              <a:rPr lang="en-US" sz="2400" dirty="0" smtClean="0">
                <a:ea typeface="ＭＳ Ｐゴシック" pitchFamily="34" charset="-128"/>
              </a:rPr>
              <a:t>Makes </a:t>
            </a:r>
            <a:r>
              <a:rPr lang="en-US" sz="2400" dirty="0" err="1" smtClean="0">
                <a:ea typeface="ＭＳ Ｐゴシック" pitchFamily="34" charset="-128"/>
              </a:rPr>
              <a:t>kickstart</a:t>
            </a:r>
            <a:r>
              <a:rPr lang="en-US" sz="2400" dirty="0" smtClean="0">
                <a:ea typeface="ＭＳ Ｐゴシック" pitchFamily="34" charset="-128"/>
              </a:rPr>
              <a:t> file building flexible</a:t>
            </a:r>
          </a:p>
          <a:p>
            <a:pPr eaLnBrk="1" hangingPunct="1">
              <a:lnSpc>
                <a:spcPct val="90000"/>
              </a:lnSpc>
            </a:pPr>
            <a:r>
              <a:rPr lang="en-US" sz="2400" dirty="0" smtClean="0">
                <a:ea typeface="ＭＳ Ｐゴシック" pitchFamily="34" charset="-128"/>
              </a:rPr>
              <a:t>Easy to share functionality between disparate node types</a:t>
            </a:r>
          </a:p>
        </p:txBody>
      </p:sp>
      <p:sp>
        <p:nvSpPr>
          <p:cNvPr id="111631" name="AutoShape 12"/>
          <p:cNvSpPr>
            <a:spLocks noChangeArrowheads="1"/>
          </p:cNvSpPr>
          <p:nvPr/>
        </p:nvSpPr>
        <p:spPr bwMode="auto">
          <a:xfrm>
            <a:off x="1828800" y="1066800"/>
            <a:ext cx="2071688" cy="990600"/>
          </a:xfrm>
          <a:prstGeom prst="rightArrowCallout">
            <a:avLst>
              <a:gd name="adj1" fmla="val 25000"/>
              <a:gd name="adj2" fmla="val 25000"/>
              <a:gd name="adj3" fmla="val 34856"/>
              <a:gd name="adj4" fmla="val 66667"/>
            </a:avLst>
          </a:prstGeom>
          <a:solidFill>
            <a:schemeClr val="accent1"/>
          </a:solidFill>
          <a:ln w="28575">
            <a:solidFill>
              <a:srgbClr val="0000FF"/>
            </a:solidFill>
            <a:miter lim="800000"/>
            <a:headEnd/>
            <a:tailEnd/>
          </a:ln>
        </p:spPr>
        <p:txBody>
          <a:bodyPr wrap="none" anchor="ctr"/>
          <a:lstStyle/>
          <a:p>
            <a:pPr algn="ctr"/>
            <a:r>
              <a:rPr lang="en-US" dirty="0"/>
              <a:t>Frontend</a:t>
            </a:r>
          </a:p>
          <a:p>
            <a:pPr algn="ctr"/>
            <a:r>
              <a:rPr lang="en-US" dirty="0"/>
              <a:t>Root</a:t>
            </a:r>
          </a:p>
        </p:txBody>
      </p:sp>
      <p:sp>
        <p:nvSpPr>
          <p:cNvPr id="111632" name="Freeform 13"/>
          <p:cNvSpPr>
            <a:spLocks/>
          </p:cNvSpPr>
          <p:nvPr/>
        </p:nvSpPr>
        <p:spPr bwMode="auto">
          <a:xfrm>
            <a:off x="4038600" y="914400"/>
            <a:ext cx="3352800" cy="609600"/>
          </a:xfrm>
          <a:custGeom>
            <a:avLst/>
            <a:gdLst>
              <a:gd name="T0" fmla="*/ 0 w 2112"/>
              <a:gd name="T1" fmla="*/ 2147483647 h 384"/>
              <a:gd name="T2" fmla="*/ 2147483647 w 2112"/>
              <a:gd name="T3" fmla="*/ 2147483647 h 384"/>
              <a:gd name="T4" fmla="*/ 2147483647 w 2112"/>
              <a:gd name="T5" fmla="*/ 2147483647 h 384"/>
              <a:gd name="T6" fmla="*/ 2147483647 w 2112"/>
              <a:gd name="T7" fmla="*/ 0 h 384"/>
              <a:gd name="T8" fmla="*/ 2147483647 w 2112"/>
              <a:gd name="T9" fmla="*/ 2147483647 h 384"/>
              <a:gd name="T10" fmla="*/ 2147483647 w 2112"/>
              <a:gd name="T11" fmla="*/ 0 h 384"/>
              <a:gd name="T12" fmla="*/ 0 60000 65536"/>
              <a:gd name="T13" fmla="*/ 0 60000 65536"/>
              <a:gd name="T14" fmla="*/ 0 60000 65536"/>
              <a:gd name="T15" fmla="*/ 0 60000 65536"/>
              <a:gd name="T16" fmla="*/ 0 60000 65536"/>
              <a:gd name="T17" fmla="*/ 0 60000 65536"/>
              <a:gd name="T18" fmla="*/ 0 w 2112"/>
              <a:gd name="T19" fmla="*/ 0 h 384"/>
              <a:gd name="T20" fmla="*/ 2112 w 2112"/>
              <a:gd name="T21" fmla="*/ 384 h 384"/>
            </a:gdLst>
            <a:ahLst/>
            <a:cxnLst>
              <a:cxn ang="T12">
                <a:pos x="T0" y="T1"/>
              </a:cxn>
              <a:cxn ang="T13">
                <a:pos x="T2" y="T3"/>
              </a:cxn>
              <a:cxn ang="T14">
                <a:pos x="T4" y="T5"/>
              </a:cxn>
              <a:cxn ang="T15">
                <a:pos x="T6" y="T7"/>
              </a:cxn>
              <a:cxn ang="T16">
                <a:pos x="T8" y="T9"/>
              </a:cxn>
              <a:cxn ang="T17">
                <a:pos x="T10" y="T11"/>
              </a:cxn>
            </a:cxnLst>
            <a:rect l="T18" t="T19" r="T20" b="T21"/>
            <a:pathLst>
              <a:path w="2112" h="384">
                <a:moveTo>
                  <a:pt x="0" y="384"/>
                </a:moveTo>
                <a:lnTo>
                  <a:pt x="384" y="384"/>
                </a:lnTo>
                <a:lnTo>
                  <a:pt x="816" y="336"/>
                </a:lnTo>
                <a:lnTo>
                  <a:pt x="1248" y="0"/>
                </a:lnTo>
                <a:lnTo>
                  <a:pt x="1728" y="144"/>
                </a:lnTo>
                <a:lnTo>
                  <a:pt x="2112" y="0"/>
                </a:lnTo>
              </a:path>
            </a:pathLst>
          </a:custGeom>
          <a:noFill/>
          <a:ln w="38100">
            <a:solidFill>
              <a:srgbClr val="0000FF"/>
            </a:solidFill>
            <a:round/>
            <a:headEnd/>
            <a:tailEnd/>
          </a:ln>
        </p:spPr>
        <p:txBody>
          <a:bodyPr wrap="none" anchor="ctr"/>
          <a:lstStyle/>
          <a:p>
            <a:endParaRPr lang="en-US"/>
          </a:p>
        </p:txBody>
      </p:sp>
      <p:sp>
        <p:nvSpPr>
          <p:cNvPr id="111633" name="Line 14"/>
          <p:cNvSpPr>
            <a:spLocks noChangeShapeType="1"/>
          </p:cNvSpPr>
          <p:nvPr/>
        </p:nvSpPr>
        <p:spPr bwMode="auto">
          <a:xfrm flipV="1">
            <a:off x="5334000" y="1371600"/>
            <a:ext cx="685800" cy="76200"/>
          </a:xfrm>
          <a:prstGeom prst="line">
            <a:avLst/>
          </a:prstGeom>
          <a:noFill/>
          <a:ln w="38100">
            <a:solidFill>
              <a:srgbClr val="0000FF"/>
            </a:solidFill>
            <a:round/>
            <a:headEnd/>
            <a:tailEnd/>
          </a:ln>
        </p:spPr>
        <p:txBody>
          <a:bodyPr wrap="none" anchor="ctr"/>
          <a:lstStyle/>
          <a:p>
            <a:endParaRPr lang="en-US"/>
          </a:p>
        </p:txBody>
      </p:sp>
      <p:sp>
        <p:nvSpPr>
          <p:cNvPr id="111634" name="Line 15"/>
          <p:cNvSpPr>
            <a:spLocks noChangeShapeType="1"/>
          </p:cNvSpPr>
          <p:nvPr/>
        </p:nvSpPr>
        <p:spPr bwMode="auto">
          <a:xfrm flipV="1">
            <a:off x="6019800" y="685800"/>
            <a:ext cx="685800" cy="228600"/>
          </a:xfrm>
          <a:prstGeom prst="line">
            <a:avLst/>
          </a:prstGeom>
          <a:noFill/>
          <a:ln w="38100">
            <a:solidFill>
              <a:srgbClr val="0000FF"/>
            </a:solidFill>
            <a:round/>
            <a:headEnd/>
            <a:tailEnd/>
          </a:ln>
        </p:spPr>
        <p:txBody>
          <a:bodyPr wrap="none" anchor="ctr"/>
          <a:lstStyle/>
          <a:p>
            <a:endParaRPr lang="en-US"/>
          </a:p>
        </p:txBody>
      </p:sp>
      <p:sp>
        <p:nvSpPr>
          <p:cNvPr id="111635" name="Freeform 16"/>
          <p:cNvSpPr>
            <a:spLocks/>
          </p:cNvSpPr>
          <p:nvPr/>
        </p:nvSpPr>
        <p:spPr bwMode="auto">
          <a:xfrm>
            <a:off x="6096000" y="914400"/>
            <a:ext cx="1371600" cy="1676400"/>
          </a:xfrm>
          <a:custGeom>
            <a:avLst/>
            <a:gdLst>
              <a:gd name="T0" fmla="*/ 0 w 864"/>
              <a:gd name="T1" fmla="*/ 0 h 1056"/>
              <a:gd name="T2" fmla="*/ 2147483647 w 864"/>
              <a:gd name="T3" fmla="*/ 2147483647 h 1056"/>
              <a:gd name="T4" fmla="*/ 2147483647 w 864"/>
              <a:gd name="T5" fmla="*/ 2147483647 h 1056"/>
              <a:gd name="T6" fmla="*/ 0 60000 65536"/>
              <a:gd name="T7" fmla="*/ 0 60000 65536"/>
              <a:gd name="T8" fmla="*/ 0 60000 65536"/>
              <a:gd name="T9" fmla="*/ 0 w 864"/>
              <a:gd name="T10" fmla="*/ 0 h 1056"/>
              <a:gd name="T11" fmla="*/ 864 w 864"/>
              <a:gd name="T12" fmla="*/ 1056 h 1056"/>
            </a:gdLst>
            <a:ahLst/>
            <a:cxnLst>
              <a:cxn ang="T6">
                <a:pos x="T0" y="T1"/>
              </a:cxn>
              <a:cxn ang="T7">
                <a:pos x="T2" y="T3"/>
              </a:cxn>
              <a:cxn ang="T8">
                <a:pos x="T4" y="T5"/>
              </a:cxn>
            </a:cxnLst>
            <a:rect l="T9" t="T10" r="T11" b="T12"/>
            <a:pathLst>
              <a:path w="864" h="1056">
                <a:moveTo>
                  <a:pt x="0" y="0"/>
                </a:moveTo>
                <a:lnTo>
                  <a:pt x="432" y="1056"/>
                </a:lnTo>
                <a:lnTo>
                  <a:pt x="864" y="1008"/>
                </a:lnTo>
              </a:path>
            </a:pathLst>
          </a:custGeom>
          <a:noFill/>
          <a:ln w="38100">
            <a:solidFill>
              <a:srgbClr val="0000FF"/>
            </a:solidFill>
            <a:round/>
            <a:headEnd/>
            <a:tailEnd/>
          </a:ln>
        </p:spPr>
        <p:txBody>
          <a:bodyPr wrap="none" anchor="ctr"/>
          <a:lstStyle/>
          <a:p>
            <a:endParaRPr lang="en-US"/>
          </a:p>
        </p:txBody>
      </p:sp>
      <p:sp>
        <p:nvSpPr>
          <p:cNvPr id="111636" name="Line 17"/>
          <p:cNvSpPr>
            <a:spLocks noChangeShapeType="1"/>
          </p:cNvSpPr>
          <p:nvPr/>
        </p:nvSpPr>
        <p:spPr bwMode="auto">
          <a:xfrm>
            <a:off x="6781800" y="2590800"/>
            <a:ext cx="609600" cy="685800"/>
          </a:xfrm>
          <a:prstGeom prst="line">
            <a:avLst/>
          </a:prstGeom>
          <a:noFill/>
          <a:ln w="38100">
            <a:solidFill>
              <a:srgbClr val="0000FF"/>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Rocks Graph Summary</a:t>
            </a:r>
            <a:endParaRPr lang="en-US" dirty="0"/>
          </a:p>
        </p:txBody>
      </p:sp>
      <p:sp>
        <p:nvSpPr>
          <p:cNvPr id="3" name="Content Placeholder 2"/>
          <p:cNvSpPr>
            <a:spLocks noGrp="1"/>
          </p:cNvSpPr>
          <p:nvPr>
            <p:ph idx="1"/>
          </p:nvPr>
        </p:nvSpPr>
        <p:spPr/>
        <p:txBody>
          <a:bodyPr/>
          <a:lstStyle/>
          <a:p>
            <a:r>
              <a:rPr lang="en-US" dirty="0" smtClean="0"/>
              <a:t>XML Files and Graphs == SOURCE Code</a:t>
            </a:r>
          </a:p>
          <a:p>
            <a:r>
              <a:rPr lang="en-US" dirty="0" err="1" smtClean="0"/>
              <a:t>Kickstart</a:t>
            </a:r>
            <a:r>
              <a:rPr lang="en-US" dirty="0" smtClean="0"/>
              <a:t> File Generation (Jumpstart for Solaris) ==  “COMPILER”</a:t>
            </a:r>
          </a:p>
          <a:p>
            <a:r>
              <a:rPr lang="en-US" dirty="0" smtClean="0"/>
              <a:t>Installation == Execution</a:t>
            </a:r>
          </a:p>
          <a:p>
            <a:endParaRPr lang="en-US" dirty="0" smtClean="0"/>
          </a:p>
          <a:p>
            <a:pPr algn="ctr">
              <a:buNone/>
            </a:pPr>
            <a:r>
              <a:rPr lang="en-US" dirty="0" smtClean="0"/>
              <a:t>Defining/Configuring your cluster is a well-defined programmatic process</a:t>
            </a:r>
          </a:p>
          <a:p>
            <a:endParaRPr lang="en-US" dirty="0" smtClean="0"/>
          </a:p>
          <a:p>
            <a:pPr>
              <a:buNone/>
            </a:pPr>
            <a:endParaRPr lang="en-US" dirty="0" smtClean="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0" name="Slide Number Placeholder 6"/>
          <p:cNvSpPr>
            <a:spLocks noGrp="1"/>
          </p:cNvSpPr>
          <p:nvPr>
            <p:ph type="sldNum" sz="quarter" idx="12"/>
          </p:nvPr>
        </p:nvSpPr>
        <p:spPr>
          <a:noFill/>
        </p:spPr>
        <p:txBody>
          <a:bodyPr/>
          <a:lstStyle/>
          <a:p>
            <a:fld id="{92086AA0-C923-4477-AD40-ABAFCDC7D545}" type="slidenum">
              <a:rPr lang="en-US"/>
              <a:pPr/>
              <a:t>37</a:t>
            </a:fld>
            <a:endParaRPr lang="en-US"/>
          </a:p>
        </p:txBody>
      </p:sp>
      <p:sp>
        <p:nvSpPr>
          <p:cNvPr id="121861" name="Rectangle 2"/>
          <p:cNvSpPr>
            <a:spLocks noGrp="1" noChangeArrowheads="1"/>
          </p:cNvSpPr>
          <p:nvPr>
            <p:ph type="title"/>
          </p:nvPr>
        </p:nvSpPr>
        <p:spPr/>
        <p:txBody>
          <a:bodyPr>
            <a:normAutofit fontScale="90000"/>
          </a:bodyPr>
          <a:lstStyle/>
          <a:p>
            <a:pPr eaLnBrk="1" hangingPunct="1"/>
            <a:r>
              <a:rPr lang="en-US" dirty="0" smtClean="0">
                <a:ea typeface="ＭＳ Ｐゴシック" pitchFamily="34" charset="-128"/>
              </a:rPr>
              <a:t>Need Better Flexibility in Stack</a:t>
            </a:r>
            <a:br>
              <a:rPr lang="en-US" dirty="0" smtClean="0">
                <a:ea typeface="ＭＳ Ｐゴシック" pitchFamily="34" charset="-128"/>
              </a:rPr>
            </a:br>
            <a:r>
              <a:rPr lang="en-US" dirty="0" smtClean="0">
                <a:ea typeface="ＭＳ Ｐゴシック" pitchFamily="34" charset="-128"/>
              </a:rPr>
              <a:t>(Build Graph in User-Selectable Pieces)</a:t>
            </a:r>
          </a:p>
        </p:txBody>
      </p:sp>
      <p:sp>
        <p:nvSpPr>
          <p:cNvPr id="121862" name="Rectangle 3"/>
          <p:cNvSpPr>
            <a:spLocks noGrp="1" noChangeArrowheads="1"/>
          </p:cNvSpPr>
          <p:nvPr>
            <p:ph type="body" sz="half" idx="1"/>
          </p:nvPr>
        </p:nvSpPr>
        <p:spPr/>
        <p:txBody>
          <a:bodyPr/>
          <a:lstStyle/>
          <a:p>
            <a:pPr eaLnBrk="1" hangingPunct="1">
              <a:lnSpc>
                <a:spcPct val="90000"/>
              </a:lnSpc>
            </a:pPr>
            <a:r>
              <a:rPr lang="en-US" sz="2000" smtClean="0">
                <a:ea typeface="ＭＳ Ｐゴシック" pitchFamily="34" charset="-128"/>
              </a:rPr>
              <a:t>Issues</a:t>
            </a:r>
          </a:p>
          <a:p>
            <a:pPr lvl="1" eaLnBrk="1" hangingPunct="1">
              <a:lnSpc>
                <a:spcPct val="90000"/>
              </a:lnSpc>
            </a:pPr>
            <a:r>
              <a:rPr lang="en-US" sz="1800" smtClean="0">
                <a:ea typeface="ＭＳ Ｐゴシック" pitchFamily="34" charset="-128"/>
              </a:rPr>
              <a:t>Static Stack</a:t>
            </a:r>
          </a:p>
          <a:p>
            <a:pPr lvl="2" eaLnBrk="1" hangingPunct="1">
              <a:lnSpc>
                <a:spcPct val="90000"/>
              </a:lnSpc>
            </a:pPr>
            <a:r>
              <a:rPr lang="en-US" sz="1600" smtClean="0">
                <a:ea typeface="ＭＳ Ｐゴシック" pitchFamily="34" charset="-128"/>
              </a:rPr>
              <a:t>Cannot redefine</a:t>
            </a:r>
          </a:p>
          <a:p>
            <a:pPr lvl="2" eaLnBrk="1" hangingPunct="1">
              <a:lnSpc>
                <a:spcPct val="90000"/>
              </a:lnSpc>
            </a:pPr>
            <a:r>
              <a:rPr lang="en-US" sz="1600" smtClean="0">
                <a:ea typeface="ＭＳ Ｐゴシック" pitchFamily="34" charset="-128"/>
              </a:rPr>
              <a:t>Cannot extend</a:t>
            </a:r>
          </a:p>
          <a:p>
            <a:pPr lvl="1" eaLnBrk="1" hangingPunct="1">
              <a:lnSpc>
                <a:spcPct val="90000"/>
              </a:lnSpc>
            </a:pPr>
            <a:r>
              <a:rPr lang="en-US" sz="1800" smtClean="0">
                <a:ea typeface="ＭＳ Ｐゴシック" pitchFamily="34" charset="-128"/>
              </a:rPr>
              <a:t>Monolithic Stack</a:t>
            </a:r>
          </a:p>
          <a:p>
            <a:pPr lvl="2" eaLnBrk="1" hangingPunct="1">
              <a:lnSpc>
                <a:spcPct val="90000"/>
              </a:lnSpc>
            </a:pPr>
            <a:r>
              <a:rPr lang="en-US" sz="1600" smtClean="0">
                <a:ea typeface="ＭＳ Ｐゴシック" pitchFamily="34" charset="-128"/>
              </a:rPr>
              <a:t>Cannot “opt out”</a:t>
            </a:r>
          </a:p>
          <a:p>
            <a:pPr lvl="2" eaLnBrk="1" hangingPunct="1">
              <a:lnSpc>
                <a:spcPct val="90000"/>
              </a:lnSpc>
            </a:pPr>
            <a:r>
              <a:rPr lang="en-US" sz="1600" smtClean="0">
                <a:ea typeface="ＭＳ Ｐゴシック" pitchFamily="34" charset="-128"/>
              </a:rPr>
              <a:t>All or nothing solution</a:t>
            </a:r>
          </a:p>
          <a:p>
            <a:pPr lvl="2" eaLnBrk="1" hangingPunct="1">
              <a:lnSpc>
                <a:spcPct val="90000"/>
              </a:lnSpc>
            </a:pPr>
            <a:r>
              <a:rPr lang="en-US" sz="1600" smtClean="0">
                <a:ea typeface="ＭＳ Ｐゴシック" pitchFamily="34" charset="-128"/>
              </a:rPr>
              <a:t>E.g. PBS not SGE</a:t>
            </a:r>
          </a:p>
          <a:p>
            <a:pPr eaLnBrk="1" hangingPunct="1">
              <a:lnSpc>
                <a:spcPct val="90000"/>
              </a:lnSpc>
            </a:pPr>
            <a:r>
              <a:rPr lang="en-US" sz="2000" smtClean="0">
                <a:ea typeface="ＭＳ Ｐゴシック" pitchFamily="34" charset="-128"/>
              </a:rPr>
              <a:t>What we need</a:t>
            </a:r>
          </a:p>
          <a:p>
            <a:pPr lvl="1" eaLnBrk="1" hangingPunct="1">
              <a:lnSpc>
                <a:spcPct val="90000"/>
              </a:lnSpc>
            </a:pPr>
            <a:r>
              <a:rPr lang="en-US" sz="1800" smtClean="0">
                <a:ea typeface="ＭＳ Ｐゴシック" pitchFamily="34" charset="-128"/>
              </a:rPr>
              <a:t>Dynamic Stack</a:t>
            </a:r>
          </a:p>
          <a:p>
            <a:pPr lvl="1" eaLnBrk="1" hangingPunct="1">
              <a:lnSpc>
                <a:spcPct val="90000"/>
              </a:lnSpc>
            </a:pPr>
            <a:r>
              <a:rPr lang="en-US" sz="1800" smtClean="0">
                <a:ea typeface="ＭＳ Ｐゴシック" pitchFamily="34" charset="-128"/>
              </a:rPr>
              <a:t>Component Based Stack</a:t>
            </a:r>
          </a:p>
          <a:p>
            <a:pPr lvl="1" eaLnBrk="1" hangingPunct="1">
              <a:lnSpc>
                <a:spcPct val="90000"/>
              </a:lnSpc>
            </a:pPr>
            <a:r>
              <a:rPr lang="en-US" sz="1800" smtClean="0">
                <a:ea typeface="ＭＳ Ｐゴシック" pitchFamily="34" charset="-128"/>
              </a:rPr>
              <a:t>User / Developer Extensible</a:t>
            </a:r>
          </a:p>
        </p:txBody>
      </p:sp>
      <p:pic>
        <p:nvPicPr>
          <p:cNvPr id="121863" name="Picture 4"/>
          <p:cNvPicPr>
            <a:picLocks noGrp="1" noChangeAspect="1" noChangeArrowheads="1"/>
          </p:cNvPicPr>
          <p:nvPr>
            <p:ph sz="half" idx="2"/>
          </p:nvPr>
        </p:nvPicPr>
        <p:blipFill>
          <a:blip r:embed="rId3" cstate="print"/>
          <a:srcRect/>
          <a:stretch>
            <a:fillRect/>
          </a:stretch>
        </p:blipFill>
        <p:spPr>
          <a:xfrm>
            <a:off x="5043488" y="2297113"/>
            <a:ext cx="3979862" cy="3406775"/>
          </a:xfr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Slide Number Placeholder 5"/>
          <p:cNvSpPr>
            <a:spLocks noGrp="1"/>
          </p:cNvSpPr>
          <p:nvPr>
            <p:ph type="sldNum" sz="quarter" idx="12"/>
          </p:nvPr>
        </p:nvSpPr>
        <p:spPr>
          <a:noFill/>
        </p:spPr>
        <p:txBody>
          <a:bodyPr/>
          <a:lstStyle/>
          <a:p>
            <a:fld id="{C545DDCD-6A86-46DA-91F0-E60649B5FFDC}" type="slidenum">
              <a:rPr lang="en-US"/>
              <a:pPr/>
              <a:t>38</a:t>
            </a:fld>
            <a:endParaRPr lang="en-US"/>
          </a:p>
        </p:txBody>
      </p:sp>
      <p:sp>
        <p:nvSpPr>
          <p:cNvPr id="123909" name="Rectangle 2"/>
          <p:cNvSpPr>
            <a:spLocks noGrp="1" noChangeArrowheads="1"/>
          </p:cNvSpPr>
          <p:nvPr>
            <p:ph type="title"/>
          </p:nvPr>
        </p:nvSpPr>
        <p:spPr/>
        <p:txBody>
          <a:bodyPr/>
          <a:lstStyle/>
          <a:p>
            <a:pPr eaLnBrk="1" hangingPunct="1"/>
            <a:r>
              <a:rPr lang="en-US" smtClean="0">
                <a:ea typeface="ＭＳ Ｐゴシック" pitchFamily="34" charset="-128"/>
              </a:rPr>
              <a:t>Rolls Break Apart Rocks</a:t>
            </a:r>
          </a:p>
        </p:txBody>
      </p:sp>
      <p:pic>
        <p:nvPicPr>
          <p:cNvPr id="123910" name="Picture 3"/>
          <p:cNvPicPr>
            <a:picLocks noGrp="1" noChangeAspect="1" noChangeArrowheads="1"/>
          </p:cNvPicPr>
          <p:nvPr>
            <p:ph idx="1"/>
          </p:nvPr>
        </p:nvPicPr>
        <p:blipFill>
          <a:blip r:embed="rId3" cstate="print"/>
          <a:srcRect/>
          <a:stretch>
            <a:fillRect/>
          </a:stretch>
        </p:blipFill>
        <p:spPr>
          <a:xfrm>
            <a:off x="1371600" y="1828800"/>
            <a:ext cx="7212013" cy="4191000"/>
          </a:xfrm>
        </p:spPr>
      </p:pic>
      <p:sp>
        <p:nvSpPr>
          <p:cNvPr id="123911" name="Text Box 4"/>
          <p:cNvSpPr txBox="1">
            <a:spLocks noChangeArrowheads="1"/>
          </p:cNvSpPr>
          <p:nvPr/>
        </p:nvSpPr>
        <p:spPr bwMode="auto">
          <a:xfrm>
            <a:off x="381000" y="6019800"/>
            <a:ext cx="8382000" cy="396875"/>
          </a:xfrm>
          <a:prstGeom prst="rect">
            <a:avLst/>
          </a:prstGeom>
          <a:noFill/>
          <a:ln w="9525">
            <a:noFill/>
            <a:miter lim="800000"/>
            <a:headEnd/>
            <a:tailEnd/>
          </a:ln>
        </p:spPr>
        <p:txBody>
          <a:bodyPr>
            <a:spAutoFit/>
          </a:bodyPr>
          <a:lstStyle/>
          <a:p>
            <a:pPr>
              <a:spcBef>
                <a:spcPct val="50000"/>
              </a:spcBef>
            </a:pPr>
            <a:r>
              <a:rPr lang="en-US" sz="1000" b="1"/>
              <a:t>Rolls: Modifying a Standard System Installer to Support User-Customizable Cluster Frontend Appliances</a:t>
            </a:r>
            <a:r>
              <a:rPr lang="en-US" sz="1000"/>
              <a:t>. Greg Bruno, Mason J. Katz, Federico D. Sacerdoti, and Phil M. Papadopoulos. </a:t>
            </a:r>
            <a:r>
              <a:rPr lang="en-US" sz="1000" i="1"/>
              <a:t>IEEE International Conference on Cluster Computing</a:t>
            </a:r>
            <a:r>
              <a:rPr lang="en-US" sz="1000"/>
              <a:t>, San Diego, California, Sep. 2004.</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6" name="Slide Number Placeholder 5"/>
          <p:cNvSpPr>
            <a:spLocks noGrp="1"/>
          </p:cNvSpPr>
          <p:nvPr>
            <p:ph type="sldNum" sz="quarter" idx="12"/>
          </p:nvPr>
        </p:nvSpPr>
        <p:spPr>
          <a:noFill/>
        </p:spPr>
        <p:txBody>
          <a:bodyPr/>
          <a:lstStyle/>
          <a:p>
            <a:fld id="{95DEB8C9-DB56-42CD-A384-F42DC9AEB595}" type="slidenum">
              <a:rPr lang="en-US"/>
              <a:pPr/>
              <a:t>39</a:t>
            </a:fld>
            <a:endParaRPr lang="en-US"/>
          </a:p>
        </p:txBody>
      </p:sp>
      <p:sp>
        <p:nvSpPr>
          <p:cNvPr id="125957" name="Rectangle 2"/>
          <p:cNvSpPr>
            <a:spLocks noGrp="1" noChangeArrowheads="1"/>
          </p:cNvSpPr>
          <p:nvPr>
            <p:ph type="title"/>
          </p:nvPr>
        </p:nvSpPr>
        <p:spPr/>
        <p:txBody>
          <a:bodyPr/>
          <a:lstStyle/>
          <a:p>
            <a:pPr eaLnBrk="1" hangingPunct="1"/>
            <a:r>
              <a:rPr lang="en-US" smtClean="0">
                <a:ea typeface="ＭＳ Ｐゴシック" pitchFamily="34" charset="-128"/>
              </a:rPr>
              <a:t>Rocks is What You Make it</a:t>
            </a:r>
          </a:p>
        </p:txBody>
      </p:sp>
      <p:sp>
        <p:nvSpPr>
          <p:cNvPr id="125958" name="Rectangle 3"/>
          <p:cNvSpPr>
            <a:spLocks noGrp="1" noChangeArrowheads="1"/>
          </p:cNvSpPr>
          <p:nvPr>
            <p:ph type="body" idx="1"/>
          </p:nvPr>
        </p:nvSpPr>
        <p:spPr>
          <a:xfrm>
            <a:off x="228600" y="1295400"/>
            <a:ext cx="8229600" cy="4953000"/>
          </a:xfrm>
        </p:spPr>
        <p:txBody>
          <a:bodyPr>
            <a:noAutofit/>
          </a:bodyPr>
          <a:lstStyle/>
          <a:p>
            <a:pPr eaLnBrk="1" hangingPunct="1">
              <a:lnSpc>
                <a:spcPct val="90000"/>
              </a:lnSpc>
            </a:pPr>
            <a:r>
              <a:rPr lang="en-US" sz="2400" dirty="0" smtClean="0">
                <a:ea typeface="ＭＳ Ｐゴシック" pitchFamily="34" charset="-128"/>
              </a:rPr>
              <a:t>Motivation</a:t>
            </a:r>
          </a:p>
          <a:p>
            <a:pPr lvl="1" eaLnBrk="1" hangingPunct="1">
              <a:lnSpc>
                <a:spcPct val="90000"/>
              </a:lnSpc>
            </a:pPr>
            <a:r>
              <a:rPr lang="en-US" sz="2000" dirty="0" smtClean="0">
                <a:ea typeface="ＭＳ Ｐゴシック" pitchFamily="34" charset="-128"/>
              </a:rPr>
              <a:t>“I’m concerned Rocks is becoming everything for everyone” - rocks mailing list</a:t>
            </a:r>
          </a:p>
          <a:p>
            <a:pPr lvl="1" eaLnBrk="1" hangingPunct="1">
              <a:lnSpc>
                <a:spcPct val="90000"/>
              </a:lnSpc>
            </a:pPr>
            <a:r>
              <a:rPr lang="en-US" sz="2000" dirty="0" smtClean="0">
                <a:ea typeface="ＭＳ Ｐゴシック" pitchFamily="34" charset="-128"/>
              </a:rPr>
              <a:t>“Building a cluster should be like ordering a car.  I want the sports package, but not the leather seats, …” - z4 owning rocks developer</a:t>
            </a:r>
          </a:p>
          <a:p>
            <a:pPr lvl="1" eaLnBrk="1" hangingPunct="1">
              <a:lnSpc>
                <a:spcPct val="90000"/>
              </a:lnSpc>
            </a:pPr>
            <a:r>
              <a:rPr lang="en-US" sz="2000" dirty="0" smtClean="0">
                <a:ea typeface="ＭＳ Ｐゴシック" pitchFamily="34" charset="-128"/>
              </a:rPr>
              <a:t>We need to let go of Rocks but hold onto the core</a:t>
            </a:r>
          </a:p>
          <a:p>
            <a:pPr lvl="2" eaLnBrk="1" hangingPunct="1">
              <a:lnSpc>
                <a:spcPct val="90000"/>
              </a:lnSpc>
            </a:pPr>
            <a:r>
              <a:rPr lang="en-US" sz="1400" dirty="0" smtClean="0">
                <a:ea typeface="ＭＳ Ｐゴシック" pitchFamily="34" charset="-128"/>
              </a:rPr>
              <a:t>Recruit more external open-source developers</a:t>
            </a:r>
          </a:p>
          <a:p>
            <a:pPr lvl="2" eaLnBrk="1" hangingPunct="1">
              <a:lnSpc>
                <a:spcPct val="90000"/>
              </a:lnSpc>
            </a:pPr>
            <a:r>
              <a:rPr lang="en-US" sz="1400" dirty="0" smtClean="0">
                <a:ea typeface="ＭＳ Ｐゴシック" pitchFamily="34" charset="-128"/>
              </a:rPr>
              <a:t>Only trust ourselves with fundamental architecture and implementation</a:t>
            </a:r>
          </a:p>
          <a:p>
            <a:pPr lvl="1" eaLnBrk="1" hangingPunct="1">
              <a:lnSpc>
                <a:spcPct val="90000"/>
              </a:lnSpc>
            </a:pPr>
            <a:r>
              <a:rPr lang="en-US" sz="2000" dirty="0" smtClean="0">
                <a:ea typeface="ＭＳ Ｐゴシック" pitchFamily="34" charset="-128"/>
              </a:rPr>
              <a:t>We wanted to move the SGE but need to still support PBS</a:t>
            </a:r>
          </a:p>
          <a:p>
            <a:pPr eaLnBrk="1" hangingPunct="1">
              <a:lnSpc>
                <a:spcPct val="90000"/>
              </a:lnSpc>
            </a:pPr>
            <a:r>
              <a:rPr lang="en-US" sz="2400" dirty="0" smtClean="0">
                <a:ea typeface="ＭＳ Ｐゴシック" pitchFamily="34" charset="-128"/>
              </a:rPr>
              <a:t>Rolls</a:t>
            </a:r>
          </a:p>
          <a:p>
            <a:pPr lvl="1" eaLnBrk="1" hangingPunct="1">
              <a:lnSpc>
                <a:spcPct val="90000"/>
              </a:lnSpc>
            </a:pPr>
            <a:r>
              <a:rPr lang="en-US" sz="2000" dirty="0" smtClean="0">
                <a:ea typeface="ＭＳ Ｐゴシック" pitchFamily="34" charset="-128"/>
              </a:rPr>
              <a:t>Optional configuration and software</a:t>
            </a:r>
          </a:p>
          <a:p>
            <a:pPr lvl="1" eaLnBrk="1" hangingPunct="1">
              <a:lnSpc>
                <a:spcPct val="90000"/>
              </a:lnSpc>
            </a:pPr>
            <a:r>
              <a:rPr lang="en-US" sz="2000" dirty="0" smtClean="0">
                <a:ea typeface="ＭＳ Ｐゴシック" pitchFamily="34" charset="-128"/>
              </a:rPr>
              <a:t>Just another CD for installed (think application pack)</a:t>
            </a:r>
          </a:p>
          <a:p>
            <a:pPr lvl="1" eaLnBrk="1" hangingPunct="1">
              <a:lnSpc>
                <a:spcPct val="90000"/>
              </a:lnSpc>
            </a:pPr>
            <a:r>
              <a:rPr lang="en-US" sz="2000" dirty="0" smtClean="0">
                <a:ea typeface="ＭＳ Ｐゴシック" pitchFamily="34" charset="-128"/>
              </a:rPr>
              <a:t>SGE and PBS are different Rolls</a:t>
            </a:r>
          </a:p>
          <a:p>
            <a:pPr lvl="2" eaLnBrk="1" hangingPunct="1">
              <a:lnSpc>
                <a:spcPct val="90000"/>
              </a:lnSpc>
            </a:pPr>
            <a:r>
              <a:rPr lang="en-US" sz="1400" dirty="0" smtClean="0">
                <a:ea typeface="ＭＳ Ｐゴシック" pitchFamily="34" charset="-128"/>
              </a:rPr>
              <a:t>User chooses scheduler</a:t>
            </a:r>
          </a:p>
          <a:p>
            <a:pPr lvl="2" eaLnBrk="1" hangingPunct="1">
              <a:lnSpc>
                <a:spcPct val="90000"/>
              </a:lnSpc>
            </a:pPr>
            <a:r>
              <a:rPr lang="en-US" sz="1400" dirty="0" smtClean="0">
                <a:ea typeface="ＭＳ Ｐゴシック" pitchFamily="34" charset="-128"/>
              </a:rPr>
              <a:t>PBS Roll supported by Norway</a:t>
            </a:r>
          </a:p>
          <a:p>
            <a:pPr lvl="2" eaLnBrk="1" hangingPunct="1">
              <a:lnSpc>
                <a:spcPct val="90000"/>
              </a:lnSpc>
            </a:pPr>
            <a:r>
              <a:rPr lang="en-US" sz="1400" dirty="0" smtClean="0">
                <a:ea typeface="ＭＳ Ｐゴシック" pitchFamily="34" charset="-128"/>
              </a:rPr>
              <a:t>SGE Roll supported by Singapore (and us)</a:t>
            </a:r>
          </a:p>
          <a:p>
            <a:pPr lvl="1" eaLnBrk="1" hangingPunct="1">
              <a:lnSpc>
                <a:spcPct val="90000"/>
              </a:lnSpc>
            </a:pPr>
            <a:r>
              <a:rPr lang="en-US" sz="2000" dirty="0" smtClean="0">
                <a:ea typeface="ＭＳ Ｐゴシック" pitchFamily="34" charset="-128"/>
              </a:rPr>
              <a:t>Rolls give us more flexibility and less work</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5"/>
          <p:cNvSpPr>
            <a:spLocks noGrp="1" noChangeArrowheads="1"/>
          </p:cNvSpPr>
          <p:nvPr>
            <p:ph type="ctrTitle"/>
          </p:nvPr>
        </p:nvSpPr>
        <p:spPr>
          <a:xfrm>
            <a:off x="457200" y="0"/>
            <a:ext cx="8458200" cy="2308225"/>
          </a:xfrm>
          <a:effectLst>
            <a:outerShdw blurRad="50800" dist="38100" dir="18900000" algn="bl" rotWithShape="0">
              <a:prstClr val="black">
                <a:alpha val="40000"/>
              </a:prstClr>
            </a:outerShdw>
          </a:effectLst>
        </p:spPr>
        <p:txBody>
          <a:bodyPr/>
          <a:lstStyle/>
          <a:p>
            <a:pPr>
              <a:lnSpc>
                <a:spcPct val="105000"/>
              </a:lnSpc>
              <a:defRPr/>
            </a:pPr>
            <a:r>
              <a:rPr lang="en-US" sz="3200" dirty="0" smtClean="0"/>
              <a:t>MISSION</a:t>
            </a:r>
            <a:br>
              <a:rPr lang="en-US" sz="3200" dirty="0" smtClean="0"/>
            </a:br>
            <a:r>
              <a:rPr lang="en-US" sz="3200" dirty="0" smtClean="0"/>
              <a:t>Transforming Science and Society Through “Cyberinfrastructure”</a:t>
            </a:r>
            <a:endParaRPr lang="en-US" sz="4000" dirty="0" smtClean="0">
              <a:solidFill>
                <a:schemeClr val="bg1"/>
              </a:solidFill>
            </a:endParaRPr>
          </a:p>
        </p:txBody>
      </p:sp>
      <p:sp>
        <p:nvSpPr>
          <p:cNvPr id="6" name="Rectangle 27"/>
          <p:cNvSpPr>
            <a:spLocks noChangeArrowheads="1"/>
          </p:cNvSpPr>
          <p:nvPr/>
        </p:nvSpPr>
        <p:spPr bwMode="auto">
          <a:xfrm>
            <a:off x="1600200" y="4343400"/>
            <a:ext cx="6172200"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1" u="none" strike="noStrike" cap="none" normalizeH="0" baseline="0" dirty="0" smtClean="0">
                <a:ln>
                  <a:noFill/>
                </a:ln>
                <a:solidFill>
                  <a:srgbClr val="1F497D"/>
                </a:solidFill>
                <a:effectLst/>
                <a:latin typeface="Helvetica" pitchFamily="34" charset="0"/>
                <a:ea typeface="Calibri" pitchFamily="34" charset="0"/>
                <a:cs typeface="Times New Roman" pitchFamily="18" charset="0"/>
              </a:rPr>
              <a:t>“</a:t>
            </a:r>
            <a:r>
              <a:rPr kumimoji="0" lang="en-US" sz="2400" b="1" i="1" u="none" strike="noStrike" cap="none" normalizeH="0" baseline="0" dirty="0" smtClean="0">
                <a:ln>
                  <a:noFill/>
                </a:ln>
                <a:solidFill>
                  <a:schemeClr val="tx1"/>
                </a:solidFill>
                <a:effectLst/>
                <a:latin typeface="Helvetica" pitchFamily="34" charset="0"/>
                <a:ea typeface="Calibri" pitchFamily="34" charset="0"/>
                <a:cs typeface="Times New Roman" pitchFamily="18" charset="0"/>
              </a:rPr>
              <a:t>The comprehensive infrastructure needed to capitalize on dramatic advances in </a:t>
            </a:r>
            <a:r>
              <a:rPr kumimoji="0" lang="en-US" sz="2400" b="1" i="1" u="none" strike="noStrike" cap="none" normalizeH="0" baseline="0" dirty="0" smtClean="0">
                <a:ln>
                  <a:noFill/>
                </a:ln>
                <a:solidFill>
                  <a:srgbClr val="FF0000"/>
                </a:solidFill>
                <a:effectLst/>
                <a:latin typeface="Helvetica" pitchFamily="34" charset="0"/>
                <a:ea typeface="Calibri" pitchFamily="34" charset="0"/>
                <a:cs typeface="Times New Roman" pitchFamily="18" charset="0"/>
              </a:rPr>
              <a:t>information technology </a:t>
            </a:r>
            <a:r>
              <a:rPr kumimoji="0" lang="en-US" sz="2400" b="1" i="1" u="none" strike="noStrike" cap="none" normalizeH="0" baseline="0" dirty="0" smtClean="0">
                <a:ln>
                  <a:noFill/>
                </a:ln>
                <a:solidFill>
                  <a:schemeClr val="tx1"/>
                </a:solidFill>
                <a:effectLst/>
                <a:latin typeface="Helvetica" pitchFamily="34" charset="0"/>
                <a:ea typeface="Calibri" pitchFamily="34" charset="0"/>
                <a:cs typeface="Times New Roman" pitchFamily="18" charset="0"/>
              </a:rPr>
              <a:t>has been termed </a:t>
            </a:r>
            <a:r>
              <a:rPr kumimoji="0" lang="en-US" sz="2400" b="1" i="1" u="none" strike="noStrike" cap="none" normalizeH="0" baseline="0" dirty="0" err="1" smtClean="0">
                <a:ln>
                  <a:noFill/>
                </a:ln>
                <a:solidFill>
                  <a:srgbClr val="FF0000"/>
                </a:solidFill>
                <a:effectLst/>
                <a:latin typeface="Helvetica" pitchFamily="34" charset="0"/>
                <a:ea typeface="Calibri" pitchFamily="34" charset="0"/>
                <a:cs typeface="Times New Roman" pitchFamily="18" charset="0"/>
              </a:rPr>
              <a:t>cyberinfrastructure</a:t>
            </a:r>
            <a:r>
              <a:rPr kumimoji="0" lang="en-US" sz="2400" b="1" i="1" u="none" strike="noStrike" cap="none" normalizeH="0" baseline="0" dirty="0" smtClean="0">
                <a:ln>
                  <a:noFill/>
                </a:ln>
                <a:solidFill>
                  <a:schemeClr val="tx1"/>
                </a:solidFill>
                <a:effectLst/>
                <a:latin typeface="Helvetica" pitchFamily="34" charset="0"/>
                <a:ea typeface="Calibri" pitchFamily="34" charset="0"/>
                <a:cs typeface="Times New Roman" pitchFamily="18" charset="0"/>
              </a:rPr>
              <a:t>.</a:t>
            </a:r>
            <a:r>
              <a:rPr kumimoji="0" lang="en-US" sz="2400" b="1" i="1" u="none" strike="noStrike" cap="none" normalizeH="0" baseline="0" dirty="0" smtClean="0">
                <a:ln>
                  <a:noFill/>
                </a:ln>
                <a:solidFill>
                  <a:srgbClr val="1F497D"/>
                </a:solidFill>
                <a:effectLst/>
                <a:latin typeface="Helvetica" pitchFamily="34" charset="0"/>
                <a:ea typeface="Calibri" pitchFamily="34" charset="0"/>
                <a:cs typeface="Times New Roman" pitchFamily="18" charset="0"/>
              </a:rPr>
              <a:t>”</a:t>
            </a:r>
            <a:endParaRPr kumimoji="0" lang="en-US" sz="1800" b="1" i="0" u="none" strike="noStrike" cap="none" normalizeH="0" baseline="0" dirty="0" smtClean="0">
              <a:ln>
                <a:noFill/>
              </a:ln>
              <a:solidFill>
                <a:schemeClr val="tx1"/>
              </a:solidFill>
              <a:effectLst/>
              <a:latin typeface="Helvetica" pitchFamily="34" charset="0"/>
            </a:endParaRPr>
          </a:p>
        </p:txBody>
      </p:sp>
      <p:sp>
        <p:nvSpPr>
          <p:cNvPr id="7" name="TextBox 6"/>
          <p:cNvSpPr txBox="1"/>
          <p:nvPr/>
        </p:nvSpPr>
        <p:spPr>
          <a:xfrm>
            <a:off x="4267200" y="5943600"/>
            <a:ext cx="3635611" cy="307777"/>
          </a:xfrm>
          <a:prstGeom prst="rect">
            <a:avLst/>
          </a:prstGeom>
          <a:noFill/>
        </p:spPr>
        <p:txBody>
          <a:bodyPr wrap="none" rtlCol="0">
            <a:spAutoFit/>
          </a:bodyPr>
          <a:lstStyle/>
          <a:p>
            <a:r>
              <a:rPr lang="en-US" sz="1400" b="0" dirty="0" smtClean="0"/>
              <a:t>D. Atkins, NSF Office of </a:t>
            </a:r>
            <a:r>
              <a:rPr lang="en-US" sz="1400" b="0" dirty="0" err="1" smtClean="0"/>
              <a:t>Cyberinfrastructure</a:t>
            </a:r>
            <a:endParaRPr lang="en-US" sz="1400" b="0" dirty="0"/>
          </a:p>
        </p:txBody>
      </p:sp>
      <p:pic>
        <p:nvPicPr>
          <p:cNvPr id="8" name="Picture 2" descr="http://www.chilton-computing.org.uk/ccd/jpgs/fig5p1_86.jpg"/>
          <p:cNvPicPr>
            <a:picLocks noChangeAspect="1" noChangeArrowheads="1"/>
          </p:cNvPicPr>
          <p:nvPr/>
        </p:nvPicPr>
        <p:blipFill>
          <a:blip r:embed="rId2" cstate="print"/>
          <a:srcRect/>
          <a:stretch>
            <a:fillRect/>
          </a:stretch>
        </p:blipFill>
        <p:spPr bwMode="auto">
          <a:xfrm>
            <a:off x="838200" y="2133600"/>
            <a:ext cx="1600200" cy="1800225"/>
          </a:xfrm>
          <a:prstGeom prst="rect">
            <a:avLst/>
          </a:prstGeom>
          <a:noFill/>
          <a:ln w="9525">
            <a:noFill/>
            <a:miter lim="800000"/>
            <a:headEnd/>
            <a:tailEnd/>
          </a:ln>
        </p:spPr>
      </p:pic>
      <p:pic>
        <p:nvPicPr>
          <p:cNvPr id="9" name="Picture 11" descr="Networking.jpg"/>
          <p:cNvPicPr>
            <a:picLocks noChangeAspect="1"/>
          </p:cNvPicPr>
          <p:nvPr/>
        </p:nvPicPr>
        <p:blipFill>
          <a:blip r:embed="rId3" cstate="print"/>
          <a:srcRect/>
          <a:stretch>
            <a:fillRect/>
          </a:stretch>
        </p:blipFill>
        <p:spPr bwMode="auto">
          <a:xfrm>
            <a:off x="3200400" y="2209800"/>
            <a:ext cx="2278063" cy="1676400"/>
          </a:xfrm>
          <a:prstGeom prst="rect">
            <a:avLst/>
          </a:prstGeom>
          <a:noFill/>
          <a:ln w="9525">
            <a:noFill/>
            <a:miter lim="800000"/>
            <a:headEnd/>
            <a:tailEnd/>
          </a:ln>
        </p:spPr>
      </p:pic>
      <p:pic>
        <p:nvPicPr>
          <p:cNvPr id="10" name="Picture 12" descr="cloud 2.jpg"/>
          <p:cNvPicPr>
            <a:picLocks noChangeAspect="1"/>
          </p:cNvPicPr>
          <p:nvPr/>
        </p:nvPicPr>
        <p:blipFill>
          <a:blip r:embed="rId4" cstate="print"/>
          <a:srcRect/>
          <a:stretch>
            <a:fillRect/>
          </a:stretch>
        </p:blipFill>
        <p:spPr bwMode="auto">
          <a:xfrm>
            <a:off x="5867400" y="1981200"/>
            <a:ext cx="2057400" cy="1370013"/>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7162800" y="3048000"/>
            <a:ext cx="1472980" cy="17668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4" name="Slide Number Placeholder 5"/>
          <p:cNvSpPr>
            <a:spLocks noGrp="1"/>
          </p:cNvSpPr>
          <p:nvPr>
            <p:ph type="sldNum" sz="quarter" idx="12"/>
          </p:nvPr>
        </p:nvSpPr>
        <p:spPr>
          <a:noFill/>
        </p:spPr>
        <p:txBody>
          <a:bodyPr/>
          <a:lstStyle/>
          <a:p>
            <a:fld id="{790FAF1B-C86D-467B-81D7-F2C4C3B4CF5C}" type="slidenum">
              <a:rPr lang="en-US"/>
              <a:pPr/>
              <a:t>40</a:t>
            </a:fld>
            <a:endParaRPr lang="en-US"/>
          </a:p>
        </p:txBody>
      </p:sp>
      <p:sp>
        <p:nvSpPr>
          <p:cNvPr id="128005" name="Rectangle 2"/>
          <p:cNvSpPr>
            <a:spLocks noGrp="1" noChangeArrowheads="1"/>
          </p:cNvSpPr>
          <p:nvPr>
            <p:ph type="title"/>
          </p:nvPr>
        </p:nvSpPr>
        <p:spPr>
          <a:noFill/>
        </p:spPr>
        <p:txBody>
          <a:bodyPr/>
          <a:lstStyle/>
          <a:p>
            <a:pPr eaLnBrk="1" hangingPunct="1"/>
            <a:r>
              <a:rPr lang="en-US" smtClean="0">
                <a:ea typeface="ＭＳ Ｐゴシック" pitchFamily="34" charset="-128"/>
              </a:rPr>
              <a:t>Rolls are sub-graphs</a:t>
            </a:r>
          </a:p>
        </p:txBody>
      </p:sp>
      <p:sp>
        <p:nvSpPr>
          <p:cNvPr id="128006" name="Rectangle 3"/>
          <p:cNvSpPr>
            <a:spLocks noGrp="1" noChangeArrowheads="1"/>
          </p:cNvSpPr>
          <p:nvPr>
            <p:ph type="body" idx="1"/>
          </p:nvPr>
        </p:nvSpPr>
        <p:spPr>
          <a:xfrm>
            <a:off x="685800" y="1905000"/>
            <a:ext cx="8153400" cy="4191000"/>
          </a:xfrm>
        </p:spPr>
        <p:txBody>
          <a:bodyPr/>
          <a:lstStyle/>
          <a:p>
            <a:pPr eaLnBrk="1" hangingPunct="1">
              <a:lnSpc>
                <a:spcPct val="90000"/>
              </a:lnSpc>
            </a:pPr>
            <a:r>
              <a:rPr lang="en-US" sz="2800" smtClean="0">
                <a:ea typeface="ＭＳ Ｐゴシック" pitchFamily="34" charset="-128"/>
              </a:rPr>
              <a:t>A graph makes it easy to ‘splice’ in new nodes</a:t>
            </a:r>
          </a:p>
          <a:p>
            <a:pPr eaLnBrk="1" hangingPunct="1">
              <a:lnSpc>
                <a:spcPct val="90000"/>
              </a:lnSpc>
            </a:pPr>
            <a:r>
              <a:rPr lang="en-US" sz="2800" smtClean="0">
                <a:ea typeface="ＭＳ Ｐゴシック" pitchFamily="34" charset="-128"/>
              </a:rPr>
              <a:t>Each Roll contains its own nodes and splices them into the system graph file</a:t>
            </a:r>
          </a:p>
        </p:txBody>
      </p:sp>
      <p:pic>
        <p:nvPicPr>
          <p:cNvPr id="128007" name="Picture 4"/>
          <p:cNvPicPr>
            <a:picLocks noChangeAspect="1" noChangeArrowheads="1"/>
          </p:cNvPicPr>
          <p:nvPr/>
        </p:nvPicPr>
        <p:blipFill>
          <a:blip r:embed="rId3" cstate="print"/>
          <a:srcRect/>
          <a:stretch>
            <a:fillRect/>
          </a:stretch>
        </p:blipFill>
        <p:spPr bwMode="auto">
          <a:xfrm>
            <a:off x="152400" y="3733800"/>
            <a:ext cx="6756400" cy="2108200"/>
          </a:xfrm>
          <a:prstGeom prst="rect">
            <a:avLst/>
          </a:prstGeom>
          <a:noFill/>
          <a:ln w="9525">
            <a:noFill/>
            <a:miter lim="800000"/>
            <a:headEnd/>
            <a:tailEnd/>
          </a:ln>
        </p:spPr>
      </p:pic>
      <p:pic>
        <p:nvPicPr>
          <p:cNvPr id="128008" name="Picture 5" descr="graph-sge-focus"/>
          <p:cNvPicPr>
            <a:picLocks noChangeAspect="1" noChangeArrowheads="1"/>
          </p:cNvPicPr>
          <p:nvPr/>
        </p:nvPicPr>
        <p:blipFill>
          <a:blip r:embed="rId4" cstate="print"/>
          <a:srcRect/>
          <a:stretch>
            <a:fillRect/>
          </a:stretch>
        </p:blipFill>
        <p:spPr bwMode="auto">
          <a:xfrm>
            <a:off x="5803900" y="3200400"/>
            <a:ext cx="3263900" cy="3263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Slide Number Placeholder 8"/>
          <p:cNvSpPr>
            <a:spLocks noGrp="1"/>
          </p:cNvSpPr>
          <p:nvPr>
            <p:ph type="sldNum" sz="quarter" idx="12"/>
          </p:nvPr>
        </p:nvSpPr>
        <p:spPr>
          <a:noFill/>
        </p:spPr>
        <p:txBody>
          <a:bodyPr/>
          <a:lstStyle/>
          <a:p>
            <a:fld id="{E42A5DD2-54CC-48E6-98A0-616CC0D92C48}" type="slidenum">
              <a:rPr lang="en-US"/>
              <a:pPr/>
              <a:t>41</a:t>
            </a:fld>
            <a:endParaRPr lang="en-US"/>
          </a:p>
        </p:txBody>
      </p:sp>
      <p:sp>
        <p:nvSpPr>
          <p:cNvPr id="142341" name="Rectangle 2"/>
          <p:cNvSpPr>
            <a:spLocks noGrp="1" noChangeArrowheads="1"/>
          </p:cNvSpPr>
          <p:nvPr>
            <p:ph type="title" sz="quarter"/>
          </p:nvPr>
        </p:nvSpPr>
        <p:spPr/>
        <p:txBody>
          <a:bodyPr>
            <a:normAutofit fontScale="90000"/>
          </a:bodyPr>
          <a:lstStyle/>
          <a:p>
            <a:pPr eaLnBrk="1" hangingPunct="1"/>
            <a:r>
              <a:rPr lang="en-US" dirty="0" smtClean="0">
                <a:ea typeface="ＭＳ Ｐゴシック" pitchFamily="34" charset="-128"/>
              </a:rPr>
              <a:t>The “DNA” of Two </a:t>
            </a:r>
            <a:r>
              <a:rPr lang="en-US" dirty="0" smtClean="0">
                <a:ea typeface="ＭＳ Ｐゴシック" pitchFamily="34" charset="-128"/>
              </a:rPr>
              <a:t>different Clusters</a:t>
            </a:r>
          </a:p>
        </p:txBody>
      </p:sp>
      <p:pic>
        <p:nvPicPr>
          <p:cNvPr id="142342" name="Picture 8" descr="graph-mpi"/>
          <p:cNvPicPr>
            <a:picLocks noGrp="1" noChangeAspect="1" noChangeArrowheads="1"/>
          </p:cNvPicPr>
          <p:nvPr>
            <p:ph sz="quarter" idx="1"/>
          </p:nvPr>
        </p:nvPicPr>
        <p:blipFill>
          <a:blip r:embed="rId3" cstate="print"/>
          <a:srcRect/>
          <a:stretch>
            <a:fillRect/>
          </a:stretch>
        </p:blipFill>
        <p:spPr>
          <a:xfrm>
            <a:off x="1241425" y="2209800"/>
            <a:ext cx="3319463" cy="4191000"/>
          </a:xfrm>
        </p:spPr>
      </p:pic>
      <p:pic>
        <p:nvPicPr>
          <p:cNvPr id="142343" name="Picture 10" descr="graph-pdb"/>
          <p:cNvPicPr>
            <a:picLocks noGrp="1" noChangeAspect="1" noChangeArrowheads="1"/>
          </p:cNvPicPr>
          <p:nvPr>
            <p:ph sz="quarter" idx="2"/>
          </p:nvPr>
        </p:nvPicPr>
        <p:blipFill>
          <a:blip r:embed="rId4" cstate="print"/>
          <a:srcRect/>
          <a:stretch>
            <a:fillRect/>
          </a:stretch>
        </p:blipFill>
        <p:spPr>
          <a:xfrm>
            <a:off x="5410200" y="2209800"/>
            <a:ext cx="3290888" cy="4191000"/>
          </a:xfrm>
        </p:spPr>
      </p:pic>
      <p:sp>
        <p:nvSpPr>
          <p:cNvPr id="142344" name="Text Box 11"/>
          <p:cNvSpPr txBox="1">
            <a:spLocks noChangeArrowheads="1"/>
          </p:cNvSpPr>
          <p:nvPr/>
        </p:nvSpPr>
        <p:spPr bwMode="auto">
          <a:xfrm>
            <a:off x="1143000" y="1905000"/>
            <a:ext cx="3482975" cy="336550"/>
          </a:xfrm>
          <a:prstGeom prst="rect">
            <a:avLst/>
          </a:prstGeom>
          <a:noFill/>
          <a:ln w="9525">
            <a:noFill/>
            <a:miter lim="800000"/>
            <a:headEnd/>
            <a:tailEnd/>
          </a:ln>
        </p:spPr>
        <p:txBody>
          <a:bodyPr wrap="none">
            <a:spAutoFit/>
          </a:bodyPr>
          <a:lstStyle/>
          <a:p>
            <a:r>
              <a:rPr lang="en-US" sz="1600"/>
              <a:t>MPI Cluster::{base, hpc, kernel, sge}</a:t>
            </a:r>
          </a:p>
        </p:txBody>
      </p:sp>
      <p:sp>
        <p:nvSpPr>
          <p:cNvPr id="142345" name="Text Box 13"/>
          <p:cNvSpPr txBox="1">
            <a:spLocks noChangeArrowheads="1"/>
          </p:cNvSpPr>
          <p:nvPr/>
        </p:nvSpPr>
        <p:spPr bwMode="auto">
          <a:xfrm>
            <a:off x="4953000" y="1905000"/>
            <a:ext cx="4002088" cy="336550"/>
          </a:xfrm>
          <a:prstGeom prst="rect">
            <a:avLst/>
          </a:prstGeom>
          <a:noFill/>
          <a:ln w="9525">
            <a:noFill/>
            <a:miter lim="800000"/>
            <a:headEnd/>
            <a:tailEnd/>
          </a:ln>
        </p:spPr>
        <p:txBody>
          <a:bodyPr wrap="none">
            <a:spAutoFit/>
          </a:bodyPr>
          <a:lstStyle/>
          <a:p>
            <a:r>
              <a:rPr lang="en-US" sz="1600"/>
              <a:t>Protein Databank::{base, hpc, kernel, pdb}</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Date Placeholder 4"/>
          <p:cNvSpPr>
            <a:spLocks noGrp="1"/>
          </p:cNvSpPr>
          <p:nvPr>
            <p:ph type="dt" sz="quarter" idx="10"/>
          </p:nvPr>
        </p:nvSpPr>
        <p:spPr>
          <a:noFill/>
        </p:spPr>
        <p:txBody>
          <a:bodyPr/>
          <a:lstStyle/>
          <a:p>
            <a:fld id="{08A53BC8-6A37-4DD0-94AB-BB07BDA38AB4}" type="datetime1">
              <a:rPr lang="en-US"/>
              <a:pPr/>
              <a:t>5/23/2010</a:t>
            </a:fld>
            <a:endParaRPr lang="en-US"/>
          </a:p>
        </p:txBody>
      </p:sp>
      <p:sp>
        <p:nvSpPr>
          <p:cNvPr id="144387" name="Footer Placeholder 5"/>
          <p:cNvSpPr>
            <a:spLocks noGrp="1"/>
          </p:cNvSpPr>
          <p:nvPr>
            <p:ph type="ftr" sz="quarter" idx="4294967295"/>
          </p:nvPr>
        </p:nvSpPr>
        <p:spPr>
          <a:xfrm>
            <a:off x="3124200" y="6356350"/>
            <a:ext cx="2895600" cy="365125"/>
          </a:xfrm>
          <a:noFill/>
        </p:spPr>
        <p:txBody>
          <a:bodyPr/>
          <a:lstStyle/>
          <a:p>
            <a:r>
              <a:rPr lang="en-US"/>
              <a:t>© 2008 UC Regents</a:t>
            </a:r>
          </a:p>
        </p:txBody>
      </p:sp>
      <p:sp>
        <p:nvSpPr>
          <p:cNvPr id="144388" name="Slide Number Placeholder 6"/>
          <p:cNvSpPr>
            <a:spLocks noGrp="1"/>
          </p:cNvSpPr>
          <p:nvPr>
            <p:ph type="sldNum" sz="quarter" idx="12"/>
          </p:nvPr>
        </p:nvSpPr>
        <p:spPr>
          <a:noFill/>
        </p:spPr>
        <p:txBody>
          <a:bodyPr/>
          <a:lstStyle/>
          <a:p>
            <a:fld id="{51EE432E-A42F-4A2F-967B-8185C211A9A6}" type="slidenum">
              <a:rPr lang="en-US"/>
              <a:pPr/>
              <a:t>42</a:t>
            </a:fld>
            <a:endParaRPr lang="en-US"/>
          </a:p>
        </p:txBody>
      </p:sp>
      <p:sp>
        <p:nvSpPr>
          <p:cNvPr id="144389" name="Rectangle 2"/>
          <p:cNvSpPr>
            <a:spLocks noGrp="1" noChangeArrowheads="1"/>
          </p:cNvSpPr>
          <p:nvPr>
            <p:ph type="title"/>
          </p:nvPr>
        </p:nvSpPr>
        <p:spPr/>
        <p:txBody>
          <a:bodyPr>
            <a:normAutofit fontScale="90000"/>
          </a:bodyPr>
          <a:lstStyle/>
          <a:p>
            <a:pPr eaLnBrk="1" hangingPunct="1"/>
            <a:r>
              <a:rPr lang="en-US" dirty="0" smtClean="0">
                <a:ea typeface="ＭＳ Ｐゴシック" pitchFamily="34" charset="-128"/>
              </a:rPr>
              <a:t>Avalanche Installer – Scalable Deployment</a:t>
            </a:r>
          </a:p>
        </p:txBody>
      </p:sp>
      <p:sp>
        <p:nvSpPr>
          <p:cNvPr id="144390" name="Rectangle 3"/>
          <p:cNvSpPr>
            <a:spLocks noGrp="1" noChangeArrowheads="1"/>
          </p:cNvSpPr>
          <p:nvPr>
            <p:ph type="body" sz="half" idx="1"/>
          </p:nvPr>
        </p:nvSpPr>
        <p:spPr>
          <a:xfrm>
            <a:off x="912813" y="1905000"/>
            <a:ext cx="2973387" cy="4191000"/>
          </a:xfrm>
        </p:spPr>
        <p:txBody>
          <a:bodyPr/>
          <a:lstStyle/>
          <a:p>
            <a:pPr eaLnBrk="1" hangingPunct="1">
              <a:lnSpc>
                <a:spcPct val="90000"/>
              </a:lnSpc>
            </a:pPr>
            <a:r>
              <a:rPr lang="en-US" sz="2000" smtClean="0">
                <a:ea typeface="ＭＳ Ｐゴシック" pitchFamily="34" charset="-128"/>
              </a:rPr>
              <a:t>Install nodes from a peer-to-peer package cache</a:t>
            </a:r>
          </a:p>
          <a:p>
            <a:pPr eaLnBrk="1" hangingPunct="1">
              <a:lnSpc>
                <a:spcPct val="90000"/>
              </a:lnSpc>
            </a:pPr>
            <a:r>
              <a:rPr lang="en-US" sz="2000" smtClean="0">
                <a:ea typeface="ＭＳ Ｐゴシック" pitchFamily="34" charset="-128"/>
              </a:rPr>
              <a:t>Takes advantage of switched networks to unload the frontend</a:t>
            </a:r>
          </a:p>
          <a:p>
            <a:pPr eaLnBrk="1" hangingPunct="1">
              <a:lnSpc>
                <a:spcPct val="90000"/>
              </a:lnSpc>
            </a:pPr>
            <a:r>
              <a:rPr lang="en-US" sz="2000" smtClean="0">
                <a:ea typeface="ＭＳ Ｐゴシック" pitchFamily="34" charset="-128"/>
              </a:rPr>
              <a:t>Kickstart generation is split between frontend and nodes</a:t>
            </a:r>
          </a:p>
          <a:p>
            <a:pPr eaLnBrk="1" hangingPunct="1">
              <a:lnSpc>
                <a:spcPct val="90000"/>
              </a:lnSpc>
            </a:pPr>
            <a:r>
              <a:rPr lang="en-US" sz="2000" smtClean="0">
                <a:ea typeface="ＭＳ Ｐゴシック" pitchFamily="34" charset="-128"/>
              </a:rPr>
              <a:t>Backoff mechanisms keep the frontend load under control</a:t>
            </a:r>
          </a:p>
          <a:p>
            <a:pPr eaLnBrk="1" hangingPunct="1">
              <a:lnSpc>
                <a:spcPct val="90000"/>
              </a:lnSpc>
            </a:pPr>
            <a:r>
              <a:rPr lang="en-US" sz="2000" smtClean="0">
                <a:ea typeface="ＭＳ Ｐゴシック" pitchFamily="34" charset="-128"/>
              </a:rPr>
              <a:t>Zero administration</a:t>
            </a:r>
            <a:endParaRPr lang="en-US" sz="2400" smtClean="0">
              <a:ea typeface="ＭＳ Ｐゴシック" pitchFamily="34" charset="-128"/>
            </a:endParaRPr>
          </a:p>
        </p:txBody>
      </p:sp>
      <p:pic>
        <p:nvPicPr>
          <p:cNvPr id="144391" name="Picture 5" descr="avalanche"/>
          <p:cNvPicPr>
            <a:picLocks noGrp="1" noChangeAspect="1" noChangeArrowheads="1"/>
          </p:cNvPicPr>
          <p:nvPr>
            <p:ph sz="half" idx="2"/>
          </p:nvPr>
        </p:nvPicPr>
        <p:blipFill>
          <a:blip r:embed="rId3" cstate="print"/>
          <a:srcRect/>
          <a:stretch>
            <a:fillRect/>
          </a:stretch>
        </p:blipFill>
        <p:spPr>
          <a:xfrm>
            <a:off x="3886200" y="1844675"/>
            <a:ext cx="5137150" cy="4403725"/>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Rolls on a Simple Cluster</a:t>
            </a:r>
            <a:endParaRPr lang="en-US" dirty="0"/>
          </a:p>
        </p:txBody>
      </p:sp>
      <p:pic>
        <p:nvPicPr>
          <p:cNvPr id="59394" name="Picture 2"/>
          <p:cNvPicPr>
            <a:picLocks noGrp="1" noChangeAspect="1" noChangeArrowheads="1"/>
          </p:cNvPicPr>
          <p:nvPr>
            <p:ph idx="1"/>
          </p:nvPr>
        </p:nvPicPr>
        <p:blipFill>
          <a:blip r:embed="rId2" cstate="print"/>
          <a:srcRect/>
          <a:stretch>
            <a:fillRect/>
          </a:stretch>
        </p:blipFill>
        <p:spPr bwMode="auto">
          <a:xfrm>
            <a:off x="609600" y="1371599"/>
            <a:ext cx="7848600" cy="4930083"/>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Triton and Rocks</a:t>
            </a:r>
            <a:endParaRPr lang="en-US" dirty="0"/>
          </a:p>
        </p:txBody>
      </p:sp>
      <p:sp>
        <p:nvSpPr>
          <p:cNvPr id="3" name="Content Placeholder 2"/>
          <p:cNvSpPr>
            <a:spLocks noGrp="1"/>
          </p:cNvSpPr>
          <p:nvPr>
            <p:ph idx="1"/>
          </p:nvPr>
        </p:nvSpPr>
        <p:spPr/>
        <p:txBody>
          <a:bodyPr>
            <a:normAutofit fontScale="92500"/>
          </a:bodyPr>
          <a:lstStyle/>
          <a:p>
            <a:r>
              <a:rPr lang="en-US" dirty="0" smtClean="0"/>
              <a:t>Triton has 42 Rolls to define it</a:t>
            </a:r>
          </a:p>
          <a:p>
            <a:pPr lvl="1"/>
            <a:r>
              <a:rPr lang="en-US" dirty="0" smtClean="0"/>
              <a:t>Most of these are application, compiler rolls</a:t>
            </a:r>
          </a:p>
          <a:p>
            <a:pPr lvl="1"/>
            <a:r>
              <a:rPr lang="en-US" dirty="0" smtClean="0"/>
              <a:t>Diversity of User Base requires a complex software stack</a:t>
            </a:r>
          </a:p>
          <a:p>
            <a:r>
              <a:rPr lang="en-US" dirty="0" smtClean="0"/>
              <a:t>A –single– person installs the final production system</a:t>
            </a:r>
          </a:p>
          <a:p>
            <a:pPr lvl="1"/>
            <a:r>
              <a:rPr lang="en-US" dirty="0" smtClean="0"/>
              <a:t>Others on the Triton team are software providers not traditional system administrators.</a:t>
            </a:r>
          </a:p>
          <a:p>
            <a:pPr lvl="1"/>
            <a:r>
              <a:rPr lang="en-US" dirty="0" smtClean="0"/>
              <a:t>Software providers focus on their subsystem </a:t>
            </a:r>
            <a:r>
              <a:rPr lang="en-US" dirty="0" err="1" smtClean="0"/>
              <a:t>speciality</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news.skyscanner.net/japan.zen.JPG"/>
          <p:cNvPicPr>
            <a:picLocks noChangeAspect="1" noChangeArrowheads="1"/>
          </p:cNvPicPr>
          <p:nvPr/>
        </p:nvPicPr>
        <p:blipFill>
          <a:blip r:embed="rId2" cstate="print"/>
          <a:srcRect/>
          <a:stretch>
            <a:fillRect/>
          </a:stretch>
        </p:blipFill>
        <p:spPr bwMode="auto">
          <a:xfrm>
            <a:off x="420312" y="838200"/>
            <a:ext cx="8334071" cy="5562600"/>
          </a:xfrm>
          <a:prstGeom prst="rect">
            <a:avLst/>
          </a:prstGeom>
          <a:noFill/>
        </p:spPr>
      </p:pic>
      <p:sp>
        <p:nvSpPr>
          <p:cNvPr id="8" name="TextBox 7"/>
          <p:cNvSpPr txBox="1"/>
          <p:nvPr/>
        </p:nvSpPr>
        <p:spPr>
          <a:xfrm>
            <a:off x="1447800" y="1752600"/>
            <a:ext cx="6248400" cy="646331"/>
          </a:xfrm>
          <a:prstGeom prst="rect">
            <a:avLst/>
          </a:prstGeom>
          <a:noFill/>
        </p:spPr>
        <p:txBody>
          <a:bodyPr wrap="square" rtlCol="0">
            <a:spAutoFit/>
          </a:bodyPr>
          <a:lstStyle/>
          <a:p>
            <a:pPr algn="ctr"/>
            <a:r>
              <a:rPr lang="en-US" sz="3600" b="1" dirty="0" smtClean="0">
                <a:solidFill>
                  <a:schemeClr val="bg1"/>
                </a:solidFill>
              </a:rPr>
              <a:t>Rocks, </a:t>
            </a:r>
            <a:r>
              <a:rPr lang="en-US" sz="3600" b="1" dirty="0" err="1" smtClean="0">
                <a:solidFill>
                  <a:schemeClr val="bg1"/>
                </a:solidFill>
              </a:rPr>
              <a:t>Xen</a:t>
            </a:r>
            <a:r>
              <a:rPr lang="en-US" sz="3600" b="1" dirty="0" smtClean="0">
                <a:solidFill>
                  <a:schemeClr val="bg1"/>
                </a:solidFill>
              </a:rPr>
              <a:t>, and Virtual Clusters</a:t>
            </a:r>
            <a:endParaRPr lang="en-US" sz="3600" b="1" dirty="0">
              <a:solidFill>
                <a:schemeClr val="bg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Taken for Granted in Real HW</a:t>
            </a:r>
            <a:endParaRPr lang="en-US" dirty="0"/>
          </a:p>
        </p:txBody>
      </p:sp>
      <p:pic>
        <p:nvPicPr>
          <p:cNvPr id="11268" name="Picture 4" descr="http://www.gbsncr.com/images/products/detail/DGS3650.jpg"/>
          <p:cNvPicPr>
            <a:picLocks noChangeAspect="1" noChangeArrowheads="1"/>
          </p:cNvPicPr>
          <p:nvPr/>
        </p:nvPicPr>
        <p:blipFill>
          <a:blip r:embed="rId2" cstate="print"/>
          <a:srcRect l="2286" t="57600" r="1714" b="29600"/>
          <a:stretch>
            <a:fillRect/>
          </a:stretch>
        </p:blipFill>
        <p:spPr bwMode="auto">
          <a:xfrm>
            <a:off x="3733800" y="1600200"/>
            <a:ext cx="3200407" cy="304800"/>
          </a:xfrm>
          <a:prstGeom prst="rect">
            <a:avLst/>
          </a:prstGeom>
          <a:noFill/>
        </p:spPr>
      </p:pic>
      <p:pic>
        <p:nvPicPr>
          <p:cNvPr id="11270" name="Picture 6" descr="http://www.avocent.com/uploadedImages/wwwavocentcom/Products/Category/Power_Distribution_Units/PM10i_horiz_b_415.jpg"/>
          <p:cNvPicPr>
            <a:picLocks noChangeAspect="1" noChangeArrowheads="1"/>
          </p:cNvPicPr>
          <p:nvPr/>
        </p:nvPicPr>
        <p:blipFill>
          <a:blip r:embed="rId3" cstate="print"/>
          <a:srcRect t="50450" b="13514"/>
          <a:stretch>
            <a:fillRect/>
          </a:stretch>
        </p:blipFill>
        <p:spPr bwMode="auto">
          <a:xfrm>
            <a:off x="3733800" y="5638800"/>
            <a:ext cx="3200400" cy="308472"/>
          </a:xfrm>
          <a:prstGeom prst="rect">
            <a:avLst/>
          </a:prstGeom>
          <a:noFill/>
        </p:spPr>
      </p:pic>
      <p:grpSp>
        <p:nvGrpSpPr>
          <p:cNvPr id="2" name="Group 76"/>
          <p:cNvGrpSpPr/>
          <p:nvPr/>
        </p:nvGrpSpPr>
        <p:grpSpPr>
          <a:xfrm>
            <a:off x="304800" y="1371600"/>
            <a:ext cx="2603500" cy="5207000"/>
            <a:chOff x="304800" y="1447800"/>
            <a:chExt cx="2603500" cy="5207000"/>
          </a:xfrm>
        </p:grpSpPr>
        <p:pic>
          <p:nvPicPr>
            <p:cNvPr id="11266" name="Picture 2" descr="http://www.nstpower.com/PSXrackphoto.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4800" y="1447800"/>
              <a:ext cx="2603500" cy="5207000"/>
            </a:xfrm>
            <a:prstGeom prst="rect">
              <a:avLst/>
            </a:prstGeom>
            <a:noFill/>
          </p:spPr>
        </p:pic>
        <p:pic>
          <p:nvPicPr>
            <p:cNvPr id="5" name="Picture 4"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1778000"/>
              <a:ext cx="971550" cy="152400"/>
            </a:xfrm>
            <a:prstGeom prst="rect">
              <a:avLst/>
            </a:prstGeom>
            <a:noFill/>
            <a:ln w="9525">
              <a:noFill/>
              <a:miter lim="800000"/>
              <a:headEnd/>
              <a:tailEnd/>
            </a:ln>
          </p:spPr>
        </p:pic>
        <p:pic>
          <p:nvPicPr>
            <p:cNvPr id="39" name="Picture 38"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2159000"/>
              <a:ext cx="971550" cy="152400"/>
            </a:xfrm>
            <a:prstGeom prst="rect">
              <a:avLst/>
            </a:prstGeom>
            <a:noFill/>
            <a:ln w="9525">
              <a:noFill/>
              <a:miter lim="800000"/>
              <a:headEnd/>
              <a:tailEnd/>
            </a:ln>
          </p:spPr>
        </p:pic>
        <p:pic>
          <p:nvPicPr>
            <p:cNvPr id="40" name="Picture 39"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2293112"/>
              <a:ext cx="971550" cy="152400"/>
            </a:xfrm>
            <a:prstGeom prst="rect">
              <a:avLst/>
            </a:prstGeom>
            <a:noFill/>
            <a:ln w="9525">
              <a:noFill/>
              <a:miter lim="800000"/>
              <a:headEnd/>
              <a:tailEnd/>
            </a:ln>
          </p:spPr>
        </p:pic>
        <p:pic>
          <p:nvPicPr>
            <p:cNvPr id="41" name="Picture 40"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2427224"/>
              <a:ext cx="971550" cy="152400"/>
            </a:xfrm>
            <a:prstGeom prst="rect">
              <a:avLst/>
            </a:prstGeom>
            <a:noFill/>
            <a:ln w="9525">
              <a:noFill/>
              <a:miter lim="800000"/>
              <a:headEnd/>
              <a:tailEnd/>
            </a:ln>
          </p:spPr>
        </p:pic>
        <p:pic>
          <p:nvPicPr>
            <p:cNvPr id="42" name="Picture 41"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2561336"/>
              <a:ext cx="971550" cy="152400"/>
            </a:xfrm>
            <a:prstGeom prst="rect">
              <a:avLst/>
            </a:prstGeom>
            <a:noFill/>
            <a:ln w="9525">
              <a:noFill/>
              <a:miter lim="800000"/>
              <a:headEnd/>
              <a:tailEnd/>
            </a:ln>
          </p:spPr>
        </p:pic>
        <p:pic>
          <p:nvPicPr>
            <p:cNvPr id="43" name="Picture 42"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2695448"/>
              <a:ext cx="971550" cy="152400"/>
            </a:xfrm>
            <a:prstGeom prst="rect">
              <a:avLst/>
            </a:prstGeom>
            <a:noFill/>
            <a:ln w="9525">
              <a:noFill/>
              <a:miter lim="800000"/>
              <a:headEnd/>
              <a:tailEnd/>
            </a:ln>
          </p:spPr>
        </p:pic>
        <p:pic>
          <p:nvPicPr>
            <p:cNvPr id="44" name="Picture 43"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2829560"/>
              <a:ext cx="971550" cy="152400"/>
            </a:xfrm>
            <a:prstGeom prst="rect">
              <a:avLst/>
            </a:prstGeom>
            <a:noFill/>
            <a:ln w="9525">
              <a:noFill/>
              <a:miter lim="800000"/>
              <a:headEnd/>
              <a:tailEnd/>
            </a:ln>
          </p:spPr>
        </p:pic>
        <p:pic>
          <p:nvPicPr>
            <p:cNvPr id="45" name="Picture 44"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2963672"/>
              <a:ext cx="971550" cy="152400"/>
            </a:xfrm>
            <a:prstGeom prst="rect">
              <a:avLst/>
            </a:prstGeom>
            <a:noFill/>
            <a:ln w="9525">
              <a:noFill/>
              <a:miter lim="800000"/>
              <a:headEnd/>
              <a:tailEnd/>
            </a:ln>
          </p:spPr>
        </p:pic>
        <p:pic>
          <p:nvPicPr>
            <p:cNvPr id="46" name="Picture 45"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3097784"/>
              <a:ext cx="971550" cy="152400"/>
            </a:xfrm>
            <a:prstGeom prst="rect">
              <a:avLst/>
            </a:prstGeom>
            <a:noFill/>
            <a:ln w="9525">
              <a:noFill/>
              <a:miter lim="800000"/>
              <a:headEnd/>
              <a:tailEnd/>
            </a:ln>
          </p:spPr>
        </p:pic>
        <p:pic>
          <p:nvPicPr>
            <p:cNvPr id="47" name="Picture 46"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3231896"/>
              <a:ext cx="971550" cy="152400"/>
            </a:xfrm>
            <a:prstGeom prst="rect">
              <a:avLst/>
            </a:prstGeom>
            <a:noFill/>
            <a:ln w="9525">
              <a:noFill/>
              <a:miter lim="800000"/>
              <a:headEnd/>
              <a:tailEnd/>
            </a:ln>
          </p:spPr>
        </p:pic>
        <p:pic>
          <p:nvPicPr>
            <p:cNvPr id="48" name="Picture 47"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3366008"/>
              <a:ext cx="971550" cy="152400"/>
            </a:xfrm>
            <a:prstGeom prst="rect">
              <a:avLst/>
            </a:prstGeom>
            <a:noFill/>
            <a:ln w="9525">
              <a:noFill/>
              <a:miter lim="800000"/>
              <a:headEnd/>
              <a:tailEnd/>
            </a:ln>
          </p:spPr>
        </p:pic>
        <p:pic>
          <p:nvPicPr>
            <p:cNvPr id="49" name="Picture 48"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3500120"/>
              <a:ext cx="971550" cy="152400"/>
            </a:xfrm>
            <a:prstGeom prst="rect">
              <a:avLst/>
            </a:prstGeom>
            <a:noFill/>
            <a:ln w="9525">
              <a:noFill/>
              <a:miter lim="800000"/>
              <a:headEnd/>
              <a:tailEnd/>
            </a:ln>
          </p:spPr>
        </p:pic>
        <p:pic>
          <p:nvPicPr>
            <p:cNvPr id="50" name="Picture 49"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3634232"/>
              <a:ext cx="971550" cy="152400"/>
            </a:xfrm>
            <a:prstGeom prst="rect">
              <a:avLst/>
            </a:prstGeom>
            <a:noFill/>
            <a:ln w="9525">
              <a:noFill/>
              <a:miter lim="800000"/>
              <a:headEnd/>
              <a:tailEnd/>
            </a:ln>
          </p:spPr>
        </p:pic>
        <p:pic>
          <p:nvPicPr>
            <p:cNvPr id="51" name="Picture 50"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3768344"/>
              <a:ext cx="971550" cy="152400"/>
            </a:xfrm>
            <a:prstGeom prst="rect">
              <a:avLst/>
            </a:prstGeom>
            <a:noFill/>
            <a:ln w="9525">
              <a:noFill/>
              <a:miter lim="800000"/>
              <a:headEnd/>
              <a:tailEnd/>
            </a:ln>
          </p:spPr>
        </p:pic>
        <p:pic>
          <p:nvPicPr>
            <p:cNvPr id="52" name="Picture 51"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3902456"/>
              <a:ext cx="971550" cy="152400"/>
            </a:xfrm>
            <a:prstGeom prst="rect">
              <a:avLst/>
            </a:prstGeom>
            <a:noFill/>
            <a:ln w="9525">
              <a:noFill/>
              <a:miter lim="800000"/>
              <a:headEnd/>
              <a:tailEnd/>
            </a:ln>
          </p:spPr>
        </p:pic>
        <p:pic>
          <p:nvPicPr>
            <p:cNvPr id="53" name="Picture 52"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4036568"/>
              <a:ext cx="971550" cy="152400"/>
            </a:xfrm>
            <a:prstGeom prst="rect">
              <a:avLst/>
            </a:prstGeom>
            <a:noFill/>
            <a:ln w="9525">
              <a:noFill/>
              <a:miter lim="800000"/>
              <a:headEnd/>
              <a:tailEnd/>
            </a:ln>
          </p:spPr>
        </p:pic>
        <p:pic>
          <p:nvPicPr>
            <p:cNvPr id="54" name="Picture 53"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4170680"/>
              <a:ext cx="971550" cy="152400"/>
            </a:xfrm>
            <a:prstGeom prst="rect">
              <a:avLst/>
            </a:prstGeom>
            <a:noFill/>
            <a:ln w="9525">
              <a:noFill/>
              <a:miter lim="800000"/>
              <a:headEnd/>
              <a:tailEnd/>
            </a:ln>
          </p:spPr>
        </p:pic>
        <p:pic>
          <p:nvPicPr>
            <p:cNvPr id="55" name="Picture 54"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4304792"/>
              <a:ext cx="971550" cy="152400"/>
            </a:xfrm>
            <a:prstGeom prst="rect">
              <a:avLst/>
            </a:prstGeom>
            <a:noFill/>
            <a:ln w="9525">
              <a:noFill/>
              <a:miter lim="800000"/>
              <a:headEnd/>
              <a:tailEnd/>
            </a:ln>
          </p:spPr>
        </p:pic>
        <p:pic>
          <p:nvPicPr>
            <p:cNvPr id="56" name="Picture 55"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4438904"/>
              <a:ext cx="971550" cy="152400"/>
            </a:xfrm>
            <a:prstGeom prst="rect">
              <a:avLst/>
            </a:prstGeom>
            <a:noFill/>
            <a:ln w="9525">
              <a:noFill/>
              <a:miter lim="800000"/>
              <a:headEnd/>
              <a:tailEnd/>
            </a:ln>
          </p:spPr>
        </p:pic>
        <p:pic>
          <p:nvPicPr>
            <p:cNvPr id="57" name="Picture 56"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4573016"/>
              <a:ext cx="971550" cy="152400"/>
            </a:xfrm>
            <a:prstGeom prst="rect">
              <a:avLst/>
            </a:prstGeom>
            <a:noFill/>
            <a:ln w="9525">
              <a:noFill/>
              <a:miter lim="800000"/>
              <a:headEnd/>
              <a:tailEnd/>
            </a:ln>
          </p:spPr>
        </p:pic>
        <p:pic>
          <p:nvPicPr>
            <p:cNvPr id="58" name="Picture 57"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4707128"/>
              <a:ext cx="971550" cy="152400"/>
            </a:xfrm>
            <a:prstGeom prst="rect">
              <a:avLst/>
            </a:prstGeom>
            <a:noFill/>
            <a:ln w="9525">
              <a:noFill/>
              <a:miter lim="800000"/>
              <a:headEnd/>
              <a:tailEnd/>
            </a:ln>
          </p:spPr>
        </p:pic>
        <p:pic>
          <p:nvPicPr>
            <p:cNvPr id="59" name="Picture 58"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4841240"/>
              <a:ext cx="971550" cy="152400"/>
            </a:xfrm>
            <a:prstGeom prst="rect">
              <a:avLst/>
            </a:prstGeom>
            <a:noFill/>
            <a:ln w="9525">
              <a:noFill/>
              <a:miter lim="800000"/>
              <a:headEnd/>
              <a:tailEnd/>
            </a:ln>
          </p:spPr>
        </p:pic>
        <p:pic>
          <p:nvPicPr>
            <p:cNvPr id="60" name="Picture 59"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4975352"/>
              <a:ext cx="971550" cy="152400"/>
            </a:xfrm>
            <a:prstGeom prst="rect">
              <a:avLst/>
            </a:prstGeom>
            <a:noFill/>
            <a:ln w="9525">
              <a:noFill/>
              <a:miter lim="800000"/>
              <a:headEnd/>
              <a:tailEnd/>
            </a:ln>
          </p:spPr>
        </p:pic>
        <p:pic>
          <p:nvPicPr>
            <p:cNvPr id="61" name="Picture 60"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5109464"/>
              <a:ext cx="971550" cy="152400"/>
            </a:xfrm>
            <a:prstGeom prst="rect">
              <a:avLst/>
            </a:prstGeom>
            <a:noFill/>
            <a:ln w="9525">
              <a:noFill/>
              <a:miter lim="800000"/>
              <a:headEnd/>
              <a:tailEnd/>
            </a:ln>
          </p:spPr>
        </p:pic>
        <p:pic>
          <p:nvPicPr>
            <p:cNvPr id="62" name="Picture 61"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5243576"/>
              <a:ext cx="971550" cy="152400"/>
            </a:xfrm>
            <a:prstGeom prst="rect">
              <a:avLst/>
            </a:prstGeom>
            <a:noFill/>
            <a:ln w="9525">
              <a:noFill/>
              <a:miter lim="800000"/>
              <a:headEnd/>
              <a:tailEnd/>
            </a:ln>
          </p:spPr>
        </p:pic>
        <p:pic>
          <p:nvPicPr>
            <p:cNvPr id="67" name="Picture 66"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5377688"/>
              <a:ext cx="971550" cy="152400"/>
            </a:xfrm>
            <a:prstGeom prst="rect">
              <a:avLst/>
            </a:prstGeom>
            <a:noFill/>
            <a:ln w="9525">
              <a:noFill/>
              <a:miter lim="800000"/>
              <a:headEnd/>
              <a:tailEnd/>
            </a:ln>
          </p:spPr>
        </p:pic>
        <p:pic>
          <p:nvPicPr>
            <p:cNvPr id="68" name="Picture 67"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1447800" y="5511800"/>
              <a:ext cx="971550" cy="152400"/>
            </a:xfrm>
            <a:prstGeom prst="rect">
              <a:avLst/>
            </a:prstGeom>
            <a:noFill/>
            <a:ln w="9525">
              <a:noFill/>
              <a:miter lim="800000"/>
              <a:headEnd/>
              <a:tailEnd/>
            </a:ln>
          </p:spPr>
        </p:pic>
        <p:pic>
          <p:nvPicPr>
            <p:cNvPr id="71" name="Picture 4" descr="http://www.gbsncr.com/images/products/detail/DGS3650.jpg"/>
            <p:cNvPicPr>
              <a:picLocks noChangeArrowheads="1"/>
            </p:cNvPicPr>
            <p:nvPr/>
          </p:nvPicPr>
          <p:blipFill>
            <a:blip r:embed="rId2" cstate="print"/>
            <a:srcRect l="2286" t="57600" r="1714" b="29600"/>
            <a:stretch>
              <a:fillRect/>
            </a:stretch>
          </p:blipFill>
          <p:spPr bwMode="auto">
            <a:xfrm>
              <a:off x="1451356" y="1981200"/>
              <a:ext cx="969264" cy="155448"/>
            </a:xfrm>
            <a:prstGeom prst="rect">
              <a:avLst/>
            </a:prstGeom>
            <a:noFill/>
          </p:spPr>
        </p:pic>
        <p:pic>
          <p:nvPicPr>
            <p:cNvPr id="75" name="Picture 6" descr="http://www.avocent.com/uploadedImages/wwwavocentcom/Products/Category/Power_Distribution_Units/PM10i_horiz_b_415.jpg"/>
            <p:cNvPicPr>
              <a:picLocks noChangeArrowheads="1"/>
            </p:cNvPicPr>
            <p:nvPr/>
          </p:nvPicPr>
          <p:blipFill>
            <a:blip r:embed="rId7" cstate="print"/>
            <a:srcRect l="2313" t="50450" r="2313" b="13514"/>
            <a:stretch>
              <a:fillRect/>
            </a:stretch>
          </p:blipFill>
          <p:spPr bwMode="auto">
            <a:xfrm>
              <a:off x="1417320" y="5669280"/>
              <a:ext cx="1002920" cy="155448"/>
            </a:xfrm>
            <a:prstGeom prst="rect">
              <a:avLst/>
            </a:prstGeom>
            <a:noFill/>
          </p:spPr>
        </p:pic>
      </p:grpSp>
      <p:sp>
        <p:nvSpPr>
          <p:cNvPr id="76" name="Oval 75"/>
          <p:cNvSpPr/>
          <p:nvPr/>
        </p:nvSpPr>
        <p:spPr>
          <a:xfrm>
            <a:off x="1219200" y="5562600"/>
            <a:ext cx="1371600" cy="3048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219200" y="1905000"/>
            <a:ext cx="1371600" cy="3048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a:stCxn id="73" idx="6"/>
            <a:endCxn id="11268" idx="1"/>
          </p:cNvCxnSpPr>
          <p:nvPr/>
        </p:nvCxnSpPr>
        <p:spPr>
          <a:xfrm flipV="1">
            <a:off x="2590800" y="1752600"/>
            <a:ext cx="1143000" cy="304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6" idx="6"/>
            <a:endCxn id="11270" idx="1"/>
          </p:cNvCxnSpPr>
          <p:nvPr/>
        </p:nvCxnSpPr>
        <p:spPr>
          <a:xfrm>
            <a:off x="2590800" y="5715000"/>
            <a:ext cx="1143000" cy="7803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272" name="Picture 8" descr="http://www.woot.com/Images/Sale/Western_Digital_Raptor_10-2c000_RPM_80GB_SATA_Hard_Drive_Q0Z-detail.jpg"/>
          <p:cNvPicPr>
            <a:picLocks noChangeAspect="1" noChangeArrowheads="1"/>
          </p:cNvPicPr>
          <p:nvPr/>
        </p:nvPicPr>
        <p:blipFill>
          <a:blip r:embed="rId8" cstate="print"/>
          <a:srcRect/>
          <a:stretch>
            <a:fillRect/>
          </a:stretch>
        </p:blipFill>
        <p:spPr bwMode="auto">
          <a:xfrm>
            <a:off x="3200400" y="2971800"/>
            <a:ext cx="1384300" cy="1384300"/>
          </a:xfrm>
          <a:prstGeom prst="rect">
            <a:avLst/>
          </a:prstGeom>
          <a:noFill/>
        </p:spPr>
      </p:pic>
      <p:sp>
        <p:nvSpPr>
          <p:cNvPr id="84" name="Oval 83"/>
          <p:cNvSpPr/>
          <p:nvPr/>
        </p:nvSpPr>
        <p:spPr>
          <a:xfrm>
            <a:off x="2057400" y="3200400"/>
            <a:ext cx="457200" cy="2286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a:stCxn id="84" idx="6"/>
            <a:endCxn id="11272" idx="1"/>
          </p:cNvCxnSpPr>
          <p:nvPr/>
        </p:nvCxnSpPr>
        <p:spPr>
          <a:xfrm>
            <a:off x="2514600" y="3314700"/>
            <a:ext cx="685800" cy="3492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4800600" y="2133600"/>
            <a:ext cx="2667000" cy="461665"/>
          </a:xfrm>
          <a:prstGeom prst="rect">
            <a:avLst/>
          </a:prstGeom>
          <a:noFill/>
        </p:spPr>
        <p:txBody>
          <a:bodyPr wrap="square" rtlCol="0">
            <a:spAutoFit/>
          </a:bodyPr>
          <a:lstStyle/>
          <a:p>
            <a:r>
              <a:rPr lang="en-US" sz="2400" b="1" dirty="0" smtClean="0"/>
              <a:t>Network</a:t>
            </a:r>
            <a:endParaRPr lang="en-US" sz="2400" b="1" dirty="0"/>
          </a:p>
        </p:txBody>
      </p:sp>
      <p:sp>
        <p:nvSpPr>
          <p:cNvPr id="89" name="TextBox 88"/>
          <p:cNvSpPr txBox="1"/>
          <p:nvPr/>
        </p:nvSpPr>
        <p:spPr>
          <a:xfrm>
            <a:off x="4648200" y="3581400"/>
            <a:ext cx="2667000" cy="461665"/>
          </a:xfrm>
          <a:prstGeom prst="rect">
            <a:avLst/>
          </a:prstGeom>
          <a:noFill/>
        </p:spPr>
        <p:txBody>
          <a:bodyPr wrap="square" rtlCol="0">
            <a:spAutoFit/>
          </a:bodyPr>
          <a:lstStyle/>
          <a:p>
            <a:r>
              <a:rPr lang="en-US" sz="2400" b="1" dirty="0" smtClean="0"/>
              <a:t>Disk</a:t>
            </a:r>
            <a:endParaRPr lang="en-US" sz="2400" b="1" dirty="0"/>
          </a:p>
        </p:txBody>
      </p:sp>
      <p:sp>
        <p:nvSpPr>
          <p:cNvPr id="90" name="TextBox 89"/>
          <p:cNvSpPr txBox="1"/>
          <p:nvPr/>
        </p:nvSpPr>
        <p:spPr>
          <a:xfrm>
            <a:off x="5029200" y="6019800"/>
            <a:ext cx="2667000" cy="461665"/>
          </a:xfrm>
          <a:prstGeom prst="rect">
            <a:avLst/>
          </a:prstGeom>
          <a:noFill/>
        </p:spPr>
        <p:txBody>
          <a:bodyPr wrap="square" rtlCol="0">
            <a:spAutoFit/>
          </a:bodyPr>
          <a:lstStyle/>
          <a:p>
            <a:r>
              <a:rPr lang="en-US" sz="2400" b="1" dirty="0" smtClean="0"/>
              <a:t>Power</a:t>
            </a:r>
            <a:endParaRPr lang="en-US" sz="2400" b="1" dirty="0"/>
          </a:p>
        </p:txBody>
      </p:sp>
      <p:sp>
        <p:nvSpPr>
          <p:cNvPr id="91" name="TextBox 90"/>
          <p:cNvSpPr txBox="1"/>
          <p:nvPr/>
        </p:nvSpPr>
        <p:spPr>
          <a:xfrm>
            <a:off x="6019800" y="2971800"/>
            <a:ext cx="2590800" cy="1631216"/>
          </a:xfrm>
          <a:prstGeom prst="rect">
            <a:avLst/>
          </a:prstGeom>
          <a:noFill/>
        </p:spPr>
        <p:txBody>
          <a:bodyPr wrap="square" rtlCol="0">
            <a:spAutoFit/>
          </a:bodyPr>
          <a:lstStyle/>
          <a:p>
            <a:pPr algn="ctr"/>
            <a:r>
              <a:rPr lang="en-US" sz="2000" dirty="0" smtClean="0"/>
              <a:t> Physical world “automatically” defines a cluster by how the components are assembled</a:t>
            </a:r>
            <a:endParaRPr lang="en-US" sz="2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ounded Rectangle 55"/>
          <p:cNvSpPr/>
          <p:nvPr/>
        </p:nvSpPr>
        <p:spPr>
          <a:xfrm>
            <a:off x="3276600" y="3733800"/>
            <a:ext cx="2438400" cy="21336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smtClean="0">
                <a:solidFill>
                  <a:schemeClr val="tx1"/>
                </a:solidFill>
              </a:rPr>
              <a:t>Virtual Cluster 2</a:t>
            </a:r>
            <a:endParaRPr lang="en-US" dirty="0">
              <a:solidFill>
                <a:schemeClr val="tx1"/>
              </a:solidFill>
            </a:endParaRPr>
          </a:p>
        </p:txBody>
      </p:sp>
      <p:sp>
        <p:nvSpPr>
          <p:cNvPr id="55" name="Rounded Rectangle 54"/>
          <p:cNvSpPr/>
          <p:nvPr/>
        </p:nvSpPr>
        <p:spPr>
          <a:xfrm>
            <a:off x="3276600" y="1600200"/>
            <a:ext cx="2438400" cy="17526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smtClean="0">
                <a:solidFill>
                  <a:schemeClr val="tx1"/>
                </a:solidFill>
              </a:rPr>
              <a:t>Virtual Cluster 1</a:t>
            </a:r>
            <a:endParaRPr lang="en-US" dirty="0">
              <a:solidFill>
                <a:schemeClr val="tx1"/>
              </a:solidFill>
            </a:endParaRPr>
          </a:p>
        </p:txBody>
      </p:sp>
      <p:sp>
        <p:nvSpPr>
          <p:cNvPr id="2" name="Title 1"/>
          <p:cNvSpPr>
            <a:spLocks noGrp="1"/>
          </p:cNvSpPr>
          <p:nvPr>
            <p:ph type="title"/>
          </p:nvPr>
        </p:nvSpPr>
        <p:spPr/>
        <p:txBody>
          <a:bodyPr/>
          <a:lstStyle/>
          <a:p>
            <a:r>
              <a:rPr lang="en-US" dirty="0" smtClean="0"/>
              <a:t>Virtual Clusters in Rocks Today</a:t>
            </a:r>
            <a:endParaRPr lang="en-US" dirty="0"/>
          </a:p>
        </p:txBody>
      </p:sp>
      <p:grpSp>
        <p:nvGrpSpPr>
          <p:cNvPr id="3" name="Group 2"/>
          <p:cNvGrpSpPr/>
          <p:nvPr/>
        </p:nvGrpSpPr>
        <p:grpSpPr>
          <a:xfrm>
            <a:off x="533400" y="1295400"/>
            <a:ext cx="2603500" cy="5207000"/>
            <a:chOff x="304800" y="1447800"/>
            <a:chExt cx="2603500" cy="5207000"/>
          </a:xfrm>
        </p:grpSpPr>
        <p:pic>
          <p:nvPicPr>
            <p:cNvPr id="4" name="Picture 2" descr="http://www.nstpower.com/PSXrackphoto.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04800" y="1447800"/>
              <a:ext cx="2603500" cy="5207000"/>
            </a:xfrm>
            <a:prstGeom prst="rect">
              <a:avLst/>
            </a:prstGeom>
            <a:noFill/>
          </p:spPr>
        </p:pic>
        <p:pic>
          <p:nvPicPr>
            <p:cNvPr id="5" name="Picture 4"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1778000"/>
              <a:ext cx="971550" cy="152400"/>
            </a:xfrm>
            <a:prstGeom prst="rect">
              <a:avLst/>
            </a:prstGeom>
            <a:noFill/>
            <a:ln w="9525">
              <a:noFill/>
              <a:miter lim="800000"/>
              <a:headEnd/>
              <a:tailEnd/>
            </a:ln>
          </p:spPr>
        </p:pic>
        <p:pic>
          <p:nvPicPr>
            <p:cNvPr id="6" name="Picture 5"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2159000"/>
              <a:ext cx="971550" cy="152400"/>
            </a:xfrm>
            <a:prstGeom prst="rect">
              <a:avLst/>
            </a:prstGeom>
            <a:noFill/>
            <a:ln w="9525">
              <a:noFill/>
              <a:miter lim="800000"/>
              <a:headEnd/>
              <a:tailEnd/>
            </a:ln>
          </p:spPr>
        </p:pic>
        <p:pic>
          <p:nvPicPr>
            <p:cNvPr id="7" name="Picture 6"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2293112"/>
              <a:ext cx="971550" cy="152400"/>
            </a:xfrm>
            <a:prstGeom prst="rect">
              <a:avLst/>
            </a:prstGeom>
            <a:noFill/>
            <a:ln w="9525">
              <a:noFill/>
              <a:miter lim="800000"/>
              <a:headEnd/>
              <a:tailEnd/>
            </a:ln>
          </p:spPr>
        </p:pic>
        <p:pic>
          <p:nvPicPr>
            <p:cNvPr id="8" name="Picture 7"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2427224"/>
              <a:ext cx="971550" cy="152400"/>
            </a:xfrm>
            <a:prstGeom prst="rect">
              <a:avLst/>
            </a:prstGeom>
            <a:noFill/>
            <a:ln w="9525">
              <a:noFill/>
              <a:miter lim="800000"/>
              <a:headEnd/>
              <a:tailEnd/>
            </a:ln>
          </p:spPr>
        </p:pic>
        <p:pic>
          <p:nvPicPr>
            <p:cNvPr id="9" name="Picture 8"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2561336"/>
              <a:ext cx="971550" cy="152400"/>
            </a:xfrm>
            <a:prstGeom prst="rect">
              <a:avLst/>
            </a:prstGeom>
            <a:noFill/>
            <a:ln w="9525">
              <a:noFill/>
              <a:miter lim="800000"/>
              <a:headEnd/>
              <a:tailEnd/>
            </a:ln>
          </p:spPr>
        </p:pic>
        <p:pic>
          <p:nvPicPr>
            <p:cNvPr id="10" name="Picture 9"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2695448"/>
              <a:ext cx="971550" cy="152400"/>
            </a:xfrm>
            <a:prstGeom prst="rect">
              <a:avLst/>
            </a:prstGeom>
            <a:noFill/>
            <a:ln w="9525">
              <a:noFill/>
              <a:miter lim="800000"/>
              <a:headEnd/>
              <a:tailEnd/>
            </a:ln>
          </p:spPr>
        </p:pic>
        <p:pic>
          <p:nvPicPr>
            <p:cNvPr id="11" name="Picture 10"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2829560"/>
              <a:ext cx="971550" cy="152400"/>
            </a:xfrm>
            <a:prstGeom prst="rect">
              <a:avLst/>
            </a:prstGeom>
            <a:noFill/>
            <a:ln w="9525">
              <a:noFill/>
              <a:miter lim="800000"/>
              <a:headEnd/>
              <a:tailEnd/>
            </a:ln>
          </p:spPr>
        </p:pic>
        <p:pic>
          <p:nvPicPr>
            <p:cNvPr id="12" name="Picture 11"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2963672"/>
              <a:ext cx="971550" cy="152400"/>
            </a:xfrm>
            <a:prstGeom prst="rect">
              <a:avLst/>
            </a:prstGeom>
            <a:noFill/>
            <a:ln w="9525">
              <a:noFill/>
              <a:miter lim="800000"/>
              <a:headEnd/>
              <a:tailEnd/>
            </a:ln>
          </p:spPr>
        </p:pic>
        <p:pic>
          <p:nvPicPr>
            <p:cNvPr id="13" name="Picture 12"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3097784"/>
              <a:ext cx="971550" cy="152400"/>
            </a:xfrm>
            <a:prstGeom prst="rect">
              <a:avLst/>
            </a:prstGeom>
            <a:noFill/>
            <a:ln w="9525">
              <a:noFill/>
              <a:miter lim="800000"/>
              <a:headEnd/>
              <a:tailEnd/>
            </a:ln>
          </p:spPr>
        </p:pic>
        <p:pic>
          <p:nvPicPr>
            <p:cNvPr id="14" name="Picture 13"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3231896"/>
              <a:ext cx="971550" cy="152400"/>
            </a:xfrm>
            <a:prstGeom prst="rect">
              <a:avLst/>
            </a:prstGeom>
            <a:noFill/>
            <a:ln w="9525">
              <a:noFill/>
              <a:miter lim="800000"/>
              <a:headEnd/>
              <a:tailEnd/>
            </a:ln>
          </p:spPr>
        </p:pic>
        <p:pic>
          <p:nvPicPr>
            <p:cNvPr id="15" name="Picture 14"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3366008"/>
              <a:ext cx="971550" cy="152400"/>
            </a:xfrm>
            <a:prstGeom prst="rect">
              <a:avLst/>
            </a:prstGeom>
            <a:noFill/>
            <a:ln w="9525">
              <a:noFill/>
              <a:miter lim="800000"/>
              <a:headEnd/>
              <a:tailEnd/>
            </a:ln>
          </p:spPr>
        </p:pic>
        <p:pic>
          <p:nvPicPr>
            <p:cNvPr id="16" name="Picture 15"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3500120"/>
              <a:ext cx="971550" cy="152400"/>
            </a:xfrm>
            <a:prstGeom prst="rect">
              <a:avLst/>
            </a:prstGeom>
            <a:noFill/>
            <a:ln w="9525">
              <a:noFill/>
              <a:miter lim="800000"/>
              <a:headEnd/>
              <a:tailEnd/>
            </a:ln>
          </p:spPr>
        </p:pic>
        <p:pic>
          <p:nvPicPr>
            <p:cNvPr id="17" name="Picture 16"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3634232"/>
              <a:ext cx="971550" cy="152400"/>
            </a:xfrm>
            <a:prstGeom prst="rect">
              <a:avLst/>
            </a:prstGeom>
            <a:noFill/>
            <a:ln w="9525">
              <a:noFill/>
              <a:miter lim="800000"/>
              <a:headEnd/>
              <a:tailEnd/>
            </a:ln>
          </p:spPr>
        </p:pic>
        <p:pic>
          <p:nvPicPr>
            <p:cNvPr id="18" name="Picture 17"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3768344"/>
              <a:ext cx="971550" cy="152400"/>
            </a:xfrm>
            <a:prstGeom prst="rect">
              <a:avLst/>
            </a:prstGeom>
            <a:noFill/>
            <a:ln w="9525">
              <a:noFill/>
              <a:miter lim="800000"/>
              <a:headEnd/>
              <a:tailEnd/>
            </a:ln>
          </p:spPr>
        </p:pic>
        <p:pic>
          <p:nvPicPr>
            <p:cNvPr id="19" name="Picture 18"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3902456"/>
              <a:ext cx="971550" cy="152400"/>
            </a:xfrm>
            <a:prstGeom prst="rect">
              <a:avLst/>
            </a:prstGeom>
            <a:noFill/>
            <a:ln w="9525">
              <a:noFill/>
              <a:miter lim="800000"/>
              <a:headEnd/>
              <a:tailEnd/>
            </a:ln>
          </p:spPr>
        </p:pic>
        <p:pic>
          <p:nvPicPr>
            <p:cNvPr id="20" name="Picture 19"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4036568"/>
              <a:ext cx="971550" cy="152400"/>
            </a:xfrm>
            <a:prstGeom prst="rect">
              <a:avLst/>
            </a:prstGeom>
            <a:noFill/>
            <a:ln w="9525">
              <a:noFill/>
              <a:miter lim="800000"/>
              <a:headEnd/>
              <a:tailEnd/>
            </a:ln>
          </p:spPr>
        </p:pic>
        <p:pic>
          <p:nvPicPr>
            <p:cNvPr id="21" name="Picture 20"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4170680"/>
              <a:ext cx="971550" cy="152400"/>
            </a:xfrm>
            <a:prstGeom prst="rect">
              <a:avLst/>
            </a:prstGeom>
            <a:noFill/>
            <a:ln w="9525">
              <a:noFill/>
              <a:miter lim="800000"/>
              <a:headEnd/>
              <a:tailEnd/>
            </a:ln>
          </p:spPr>
        </p:pic>
        <p:pic>
          <p:nvPicPr>
            <p:cNvPr id="22" name="Picture 21"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4304792"/>
              <a:ext cx="971550" cy="152400"/>
            </a:xfrm>
            <a:prstGeom prst="rect">
              <a:avLst/>
            </a:prstGeom>
            <a:noFill/>
            <a:ln w="9525">
              <a:noFill/>
              <a:miter lim="800000"/>
              <a:headEnd/>
              <a:tailEnd/>
            </a:ln>
          </p:spPr>
        </p:pic>
        <p:pic>
          <p:nvPicPr>
            <p:cNvPr id="23" name="Picture 22"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4438904"/>
              <a:ext cx="971550" cy="152400"/>
            </a:xfrm>
            <a:prstGeom prst="rect">
              <a:avLst/>
            </a:prstGeom>
            <a:noFill/>
            <a:ln w="9525">
              <a:noFill/>
              <a:miter lim="800000"/>
              <a:headEnd/>
              <a:tailEnd/>
            </a:ln>
          </p:spPr>
        </p:pic>
        <p:pic>
          <p:nvPicPr>
            <p:cNvPr id="24" name="Picture 23"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4573016"/>
              <a:ext cx="971550" cy="152400"/>
            </a:xfrm>
            <a:prstGeom prst="rect">
              <a:avLst/>
            </a:prstGeom>
            <a:noFill/>
            <a:ln w="9525">
              <a:noFill/>
              <a:miter lim="800000"/>
              <a:headEnd/>
              <a:tailEnd/>
            </a:ln>
          </p:spPr>
        </p:pic>
        <p:pic>
          <p:nvPicPr>
            <p:cNvPr id="25" name="Picture 24"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4707128"/>
              <a:ext cx="971550" cy="152400"/>
            </a:xfrm>
            <a:prstGeom prst="rect">
              <a:avLst/>
            </a:prstGeom>
            <a:noFill/>
            <a:ln w="9525">
              <a:noFill/>
              <a:miter lim="800000"/>
              <a:headEnd/>
              <a:tailEnd/>
            </a:ln>
          </p:spPr>
        </p:pic>
        <p:pic>
          <p:nvPicPr>
            <p:cNvPr id="26" name="Picture 25"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4841240"/>
              <a:ext cx="971550" cy="152400"/>
            </a:xfrm>
            <a:prstGeom prst="rect">
              <a:avLst/>
            </a:prstGeom>
            <a:noFill/>
            <a:ln w="9525">
              <a:noFill/>
              <a:miter lim="800000"/>
              <a:headEnd/>
              <a:tailEnd/>
            </a:ln>
          </p:spPr>
        </p:pic>
        <p:pic>
          <p:nvPicPr>
            <p:cNvPr id="27" name="Picture 26"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4975352"/>
              <a:ext cx="971550" cy="152400"/>
            </a:xfrm>
            <a:prstGeom prst="rect">
              <a:avLst/>
            </a:prstGeom>
            <a:noFill/>
            <a:ln w="9525">
              <a:noFill/>
              <a:miter lim="800000"/>
              <a:headEnd/>
              <a:tailEnd/>
            </a:ln>
          </p:spPr>
        </p:pic>
        <p:pic>
          <p:nvPicPr>
            <p:cNvPr id="28" name="Picture 27"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5109464"/>
              <a:ext cx="971550" cy="152400"/>
            </a:xfrm>
            <a:prstGeom prst="rect">
              <a:avLst/>
            </a:prstGeom>
            <a:noFill/>
            <a:ln w="9525">
              <a:noFill/>
              <a:miter lim="800000"/>
              <a:headEnd/>
              <a:tailEnd/>
            </a:ln>
          </p:spPr>
        </p:pic>
        <p:pic>
          <p:nvPicPr>
            <p:cNvPr id="29" name="Picture 28"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5243576"/>
              <a:ext cx="971550" cy="152400"/>
            </a:xfrm>
            <a:prstGeom prst="rect">
              <a:avLst/>
            </a:prstGeom>
            <a:noFill/>
            <a:ln w="9525">
              <a:noFill/>
              <a:miter lim="800000"/>
              <a:headEnd/>
              <a:tailEnd/>
            </a:ln>
          </p:spPr>
        </p:pic>
        <p:pic>
          <p:nvPicPr>
            <p:cNvPr id="30" name="Picture 29"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5377688"/>
              <a:ext cx="971550" cy="152400"/>
            </a:xfrm>
            <a:prstGeom prst="rect">
              <a:avLst/>
            </a:prstGeom>
            <a:noFill/>
            <a:ln w="9525">
              <a:noFill/>
              <a:miter lim="800000"/>
              <a:headEnd/>
              <a:tailEnd/>
            </a:ln>
          </p:spPr>
        </p:pic>
        <p:pic>
          <p:nvPicPr>
            <p:cNvPr id="31" name="Picture 30"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1447800" y="5511800"/>
              <a:ext cx="971550" cy="152400"/>
            </a:xfrm>
            <a:prstGeom prst="rect">
              <a:avLst/>
            </a:prstGeom>
            <a:noFill/>
            <a:ln w="9525">
              <a:noFill/>
              <a:miter lim="800000"/>
              <a:headEnd/>
              <a:tailEnd/>
            </a:ln>
          </p:spPr>
        </p:pic>
        <p:pic>
          <p:nvPicPr>
            <p:cNvPr id="32" name="Picture 4" descr="http://www.gbsncr.com/images/products/detail/DGS3650.jpg"/>
            <p:cNvPicPr>
              <a:picLocks noChangeArrowheads="1"/>
            </p:cNvPicPr>
            <p:nvPr/>
          </p:nvPicPr>
          <p:blipFill>
            <a:blip r:embed="rId5" cstate="print"/>
            <a:srcRect l="2286" t="57600" r="1714" b="29600"/>
            <a:stretch>
              <a:fillRect/>
            </a:stretch>
          </p:blipFill>
          <p:spPr bwMode="auto">
            <a:xfrm>
              <a:off x="1451356" y="1981200"/>
              <a:ext cx="969264" cy="155448"/>
            </a:xfrm>
            <a:prstGeom prst="rect">
              <a:avLst/>
            </a:prstGeom>
            <a:noFill/>
          </p:spPr>
        </p:pic>
        <p:pic>
          <p:nvPicPr>
            <p:cNvPr id="33" name="Picture 6" descr="http://www.avocent.com/uploadedImages/wwwavocentcom/Products/Category/Power_Distribution_Units/PM10i_horiz_b_415.jpg"/>
            <p:cNvPicPr>
              <a:picLocks noChangeArrowheads="1"/>
            </p:cNvPicPr>
            <p:nvPr/>
          </p:nvPicPr>
          <p:blipFill>
            <a:blip r:embed="rId6" cstate="print"/>
            <a:srcRect l="2313" t="50450" r="2313" b="13514"/>
            <a:stretch>
              <a:fillRect/>
            </a:stretch>
          </p:blipFill>
          <p:spPr bwMode="auto">
            <a:xfrm>
              <a:off x="1417320" y="5669280"/>
              <a:ext cx="1002920" cy="155448"/>
            </a:xfrm>
            <a:prstGeom prst="rect">
              <a:avLst/>
            </a:prstGeom>
            <a:noFill/>
          </p:spPr>
        </p:pic>
      </p:grpSp>
      <p:sp>
        <p:nvSpPr>
          <p:cNvPr id="34" name="TextBox 33"/>
          <p:cNvSpPr txBox="1"/>
          <p:nvPr/>
        </p:nvSpPr>
        <p:spPr>
          <a:xfrm>
            <a:off x="457200" y="6172200"/>
            <a:ext cx="3200400" cy="646331"/>
          </a:xfrm>
          <a:prstGeom prst="rect">
            <a:avLst/>
          </a:prstGeom>
          <a:solidFill>
            <a:schemeClr val="bg1"/>
          </a:solidFill>
        </p:spPr>
        <p:txBody>
          <a:bodyPr wrap="square" rtlCol="0">
            <a:spAutoFit/>
          </a:bodyPr>
          <a:lstStyle/>
          <a:p>
            <a:pPr algn="ctr"/>
            <a:r>
              <a:rPr lang="en-US" dirty="0" smtClean="0"/>
              <a:t>Physical Hosting Cluster</a:t>
            </a:r>
          </a:p>
          <a:p>
            <a:pPr algn="ctr"/>
            <a:r>
              <a:rPr lang="en-US" dirty="0" smtClean="0"/>
              <a:t>“Cloud Provider”</a:t>
            </a:r>
            <a:endParaRPr lang="en-US" dirty="0"/>
          </a:p>
        </p:txBody>
      </p:sp>
      <p:grpSp>
        <p:nvGrpSpPr>
          <p:cNvPr id="14336" name="Group 53"/>
          <p:cNvGrpSpPr/>
          <p:nvPr/>
        </p:nvGrpSpPr>
        <p:grpSpPr>
          <a:xfrm>
            <a:off x="3657600" y="1752600"/>
            <a:ext cx="1752600" cy="1135981"/>
            <a:chOff x="3657600" y="1828800"/>
            <a:chExt cx="1752600" cy="1135981"/>
          </a:xfrm>
        </p:grpSpPr>
        <p:pic>
          <p:nvPicPr>
            <p:cNvPr id="14338" name="Picture 2" descr="http://www.getapc.ca/images/Dell%20Tower.jpg"/>
            <p:cNvPicPr>
              <a:picLocks noChangeAspect="1" noChangeArrowheads="1"/>
            </p:cNvPicPr>
            <p:nvPr/>
          </p:nvPicPr>
          <p:blipFill>
            <a:blip r:embed="rId7" cstate="print"/>
            <a:srcRect t="9950" r="35319"/>
            <a:stretch>
              <a:fillRect/>
            </a:stretch>
          </p:blipFill>
          <p:spPr bwMode="auto">
            <a:xfrm>
              <a:off x="3657600" y="2057400"/>
              <a:ext cx="381000" cy="907381"/>
            </a:xfrm>
            <a:prstGeom prst="rect">
              <a:avLst/>
            </a:prstGeom>
            <a:noFill/>
          </p:spPr>
        </p:pic>
        <p:pic>
          <p:nvPicPr>
            <p:cNvPr id="36" name="Picture 2" descr="http://www.getapc.ca/images/Dell%20Tower.jpg"/>
            <p:cNvPicPr>
              <a:picLocks noChangeAspect="1" noChangeArrowheads="1"/>
            </p:cNvPicPr>
            <p:nvPr/>
          </p:nvPicPr>
          <p:blipFill>
            <a:blip r:embed="rId7" cstate="print"/>
            <a:srcRect t="9950" r="35319"/>
            <a:stretch>
              <a:fillRect/>
            </a:stretch>
          </p:blipFill>
          <p:spPr bwMode="auto">
            <a:xfrm>
              <a:off x="4114800" y="2057400"/>
              <a:ext cx="381000" cy="907381"/>
            </a:xfrm>
            <a:prstGeom prst="rect">
              <a:avLst/>
            </a:prstGeom>
            <a:noFill/>
          </p:spPr>
        </p:pic>
        <p:pic>
          <p:nvPicPr>
            <p:cNvPr id="37" name="Picture 2" descr="http://www.getapc.ca/images/Dell%20Tower.jpg"/>
            <p:cNvPicPr>
              <a:picLocks noChangeAspect="1" noChangeArrowheads="1"/>
            </p:cNvPicPr>
            <p:nvPr/>
          </p:nvPicPr>
          <p:blipFill>
            <a:blip r:embed="rId7" cstate="print"/>
            <a:srcRect t="9950" r="35319"/>
            <a:stretch>
              <a:fillRect/>
            </a:stretch>
          </p:blipFill>
          <p:spPr bwMode="auto">
            <a:xfrm>
              <a:off x="4572000" y="2057400"/>
              <a:ext cx="381000" cy="907381"/>
            </a:xfrm>
            <a:prstGeom prst="rect">
              <a:avLst/>
            </a:prstGeom>
            <a:noFill/>
          </p:spPr>
        </p:pic>
        <p:pic>
          <p:nvPicPr>
            <p:cNvPr id="38" name="Picture 2" descr="http://www.getapc.ca/images/Dell%20Tower.jpg"/>
            <p:cNvPicPr>
              <a:picLocks noChangeAspect="1" noChangeArrowheads="1"/>
            </p:cNvPicPr>
            <p:nvPr/>
          </p:nvPicPr>
          <p:blipFill>
            <a:blip r:embed="rId7" cstate="print"/>
            <a:srcRect t="9950" r="35319"/>
            <a:stretch>
              <a:fillRect/>
            </a:stretch>
          </p:blipFill>
          <p:spPr bwMode="auto">
            <a:xfrm>
              <a:off x="5029200" y="2057400"/>
              <a:ext cx="381000" cy="907381"/>
            </a:xfrm>
            <a:prstGeom prst="rect">
              <a:avLst/>
            </a:prstGeom>
            <a:noFill/>
          </p:spPr>
        </p:pic>
        <p:pic>
          <p:nvPicPr>
            <p:cNvPr id="39" name="Picture 38"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3657600" y="1828800"/>
              <a:ext cx="971550" cy="152400"/>
            </a:xfrm>
            <a:prstGeom prst="rect">
              <a:avLst/>
            </a:prstGeom>
            <a:noFill/>
            <a:ln w="9525">
              <a:solidFill>
                <a:schemeClr val="tx1"/>
              </a:solidFill>
              <a:miter lim="800000"/>
              <a:headEnd/>
              <a:tailEnd/>
            </a:ln>
          </p:spPr>
        </p:pic>
      </p:grpSp>
      <p:grpSp>
        <p:nvGrpSpPr>
          <p:cNvPr id="14337" name="Group 52"/>
          <p:cNvGrpSpPr/>
          <p:nvPr/>
        </p:nvGrpSpPr>
        <p:grpSpPr>
          <a:xfrm>
            <a:off x="3505200" y="3893219"/>
            <a:ext cx="1981200" cy="1516981"/>
            <a:chOff x="3733800" y="3581400"/>
            <a:chExt cx="1981200" cy="1516981"/>
          </a:xfrm>
        </p:grpSpPr>
        <p:pic>
          <p:nvPicPr>
            <p:cNvPr id="44" name="Picture 43"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3733800" y="3581400"/>
              <a:ext cx="971550" cy="152400"/>
            </a:xfrm>
            <a:prstGeom prst="rect">
              <a:avLst/>
            </a:prstGeom>
            <a:noFill/>
            <a:ln w="9525">
              <a:solidFill>
                <a:schemeClr val="tx1"/>
              </a:solidFill>
              <a:miter lim="800000"/>
              <a:headEnd/>
              <a:tailEnd/>
            </a:ln>
          </p:spPr>
        </p:pic>
        <p:pic>
          <p:nvPicPr>
            <p:cNvPr id="45" name="Picture 2" descr="http://www.getapc.ca/images/Dell%20Tower.jpg"/>
            <p:cNvPicPr>
              <a:picLocks noChangeAspect="1" noChangeArrowheads="1"/>
            </p:cNvPicPr>
            <p:nvPr/>
          </p:nvPicPr>
          <p:blipFill>
            <a:blip r:embed="rId7" cstate="print"/>
            <a:srcRect t="9950" r="35319"/>
            <a:stretch>
              <a:fillRect/>
            </a:stretch>
          </p:blipFill>
          <p:spPr bwMode="auto">
            <a:xfrm>
              <a:off x="3733800" y="3810000"/>
              <a:ext cx="381000" cy="907381"/>
            </a:xfrm>
            <a:prstGeom prst="rect">
              <a:avLst/>
            </a:prstGeom>
            <a:noFill/>
          </p:spPr>
        </p:pic>
        <p:pic>
          <p:nvPicPr>
            <p:cNvPr id="46" name="Picture 2" descr="http://www.getapc.ca/images/Dell%20Tower.jpg"/>
            <p:cNvPicPr>
              <a:picLocks noChangeAspect="1" noChangeArrowheads="1"/>
            </p:cNvPicPr>
            <p:nvPr/>
          </p:nvPicPr>
          <p:blipFill>
            <a:blip r:embed="rId7" cstate="print"/>
            <a:srcRect t="9950" r="35319"/>
            <a:stretch>
              <a:fillRect/>
            </a:stretch>
          </p:blipFill>
          <p:spPr bwMode="auto">
            <a:xfrm>
              <a:off x="4191000" y="3810000"/>
              <a:ext cx="381000" cy="907381"/>
            </a:xfrm>
            <a:prstGeom prst="rect">
              <a:avLst/>
            </a:prstGeom>
            <a:noFill/>
          </p:spPr>
        </p:pic>
        <p:pic>
          <p:nvPicPr>
            <p:cNvPr id="47" name="Picture 2" descr="http://www.getapc.ca/images/Dell%20Tower.jpg"/>
            <p:cNvPicPr>
              <a:picLocks noChangeAspect="1" noChangeArrowheads="1"/>
            </p:cNvPicPr>
            <p:nvPr/>
          </p:nvPicPr>
          <p:blipFill>
            <a:blip r:embed="rId7" cstate="print"/>
            <a:srcRect t="9950" r="35319"/>
            <a:stretch>
              <a:fillRect/>
            </a:stretch>
          </p:blipFill>
          <p:spPr bwMode="auto">
            <a:xfrm>
              <a:off x="4648200" y="3810000"/>
              <a:ext cx="381000" cy="907381"/>
            </a:xfrm>
            <a:prstGeom prst="rect">
              <a:avLst/>
            </a:prstGeom>
            <a:noFill/>
          </p:spPr>
        </p:pic>
        <p:pic>
          <p:nvPicPr>
            <p:cNvPr id="48" name="Picture 2" descr="http://www.getapc.ca/images/Dell%20Tower.jpg"/>
            <p:cNvPicPr>
              <a:picLocks noChangeAspect="1" noChangeArrowheads="1"/>
            </p:cNvPicPr>
            <p:nvPr/>
          </p:nvPicPr>
          <p:blipFill>
            <a:blip r:embed="rId7" cstate="print"/>
            <a:srcRect t="9950" r="35319"/>
            <a:stretch>
              <a:fillRect/>
            </a:stretch>
          </p:blipFill>
          <p:spPr bwMode="auto">
            <a:xfrm>
              <a:off x="5105400" y="3810000"/>
              <a:ext cx="381000" cy="907381"/>
            </a:xfrm>
            <a:prstGeom prst="rect">
              <a:avLst/>
            </a:prstGeom>
            <a:noFill/>
          </p:spPr>
        </p:pic>
        <p:pic>
          <p:nvPicPr>
            <p:cNvPr id="49" name="Picture 2" descr="http://www.getapc.ca/images/Dell%20Tower.jpg"/>
            <p:cNvPicPr>
              <a:picLocks noChangeAspect="1" noChangeArrowheads="1"/>
            </p:cNvPicPr>
            <p:nvPr/>
          </p:nvPicPr>
          <p:blipFill>
            <a:blip r:embed="rId7" cstate="print"/>
            <a:srcRect t="9950" r="35319"/>
            <a:stretch>
              <a:fillRect/>
            </a:stretch>
          </p:blipFill>
          <p:spPr bwMode="auto">
            <a:xfrm>
              <a:off x="3962400" y="4191000"/>
              <a:ext cx="381000" cy="907381"/>
            </a:xfrm>
            <a:prstGeom prst="rect">
              <a:avLst/>
            </a:prstGeom>
            <a:noFill/>
          </p:spPr>
        </p:pic>
        <p:pic>
          <p:nvPicPr>
            <p:cNvPr id="50" name="Picture 2" descr="http://www.getapc.ca/images/Dell%20Tower.jpg"/>
            <p:cNvPicPr>
              <a:picLocks noChangeAspect="1" noChangeArrowheads="1"/>
            </p:cNvPicPr>
            <p:nvPr/>
          </p:nvPicPr>
          <p:blipFill>
            <a:blip r:embed="rId7" cstate="print"/>
            <a:srcRect t="9950" r="35319"/>
            <a:stretch>
              <a:fillRect/>
            </a:stretch>
          </p:blipFill>
          <p:spPr bwMode="auto">
            <a:xfrm>
              <a:off x="4419600" y="4191000"/>
              <a:ext cx="381000" cy="907381"/>
            </a:xfrm>
            <a:prstGeom prst="rect">
              <a:avLst/>
            </a:prstGeom>
            <a:noFill/>
          </p:spPr>
        </p:pic>
        <p:pic>
          <p:nvPicPr>
            <p:cNvPr id="51" name="Picture 2" descr="http://www.getapc.ca/images/Dell%20Tower.jpg"/>
            <p:cNvPicPr>
              <a:picLocks noChangeAspect="1" noChangeArrowheads="1"/>
            </p:cNvPicPr>
            <p:nvPr/>
          </p:nvPicPr>
          <p:blipFill>
            <a:blip r:embed="rId7" cstate="print"/>
            <a:srcRect t="9950" r="35319"/>
            <a:stretch>
              <a:fillRect/>
            </a:stretch>
          </p:blipFill>
          <p:spPr bwMode="auto">
            <a:xfrm>
              <a:off x="4876800" y="4191000"/>
              <a:ext cx="381000" cy="907381"/>
            </a:xfrm>
            <a:prstGeom prst="rect">
              <a:avLst/>
            </a:prstGeom>
            <a:noFill/>
          </p:spPr>
        </p:pic>
        <p:pic>
          <p:nvPicPr>
            <p:cNvPr id="52" name="Picture 2" descr="http://www.getapc.ca/images/Dell%20Tower.jpg"/>
            <p:cNvPicPr>
              <a:picLocks noChangeAspect="1" noChangeArrowheads="1"/>
            </p:cNvPicPr>
            <p:nvPr/>
          </p:nvPicPr>
          <p:blipFill>
            <a:blip r:embed="rId7" cstate="print"/>
            <a:srcRect t="9950" r="35319"/>
            <a:stretch>
              <a:fillRect/>
            </a:stretch>
          </p:blipFill>
          <p:spPr bwMode="auto">
            <a:xfrm>
              <a:off x="5334000" y="4191000"/>
              <a:ext cx="381000" cy="907381"/>
            </a:xfrm>
            <a:prstGeom prst="rect">
              <a:avLst/>
            </a:prstGeom>
            <a:noFill/>
          </p:spPr>
        </p:pic>
      </p:grpSp>
      <p:sp>
        <p:nvSpPr>
          <p:cNvPr id="57" name="Rounded Rectangle 56"/>
          <p:cNvSpPr/>
          <p:nvPr/>
        </p:nvSpPr>
        <p:spPr>
          <a:xfrm>
            <a:off x="1752600" y="2057400"/>
            <a:ext cx="228600" cy="6858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p:nvPr/>
        </p:nvSpPr>
        <p:spPr>
          <a:xfrm>
            <a:off x="2209800" y="2514600"/>
            <a:ext cx="228600" cy="13716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stCxn id="57" idx="3"/>
            <a:endCxn id="55" idx="1"/>
          </p:cNvCxnSpPr>
          <p:nvPr/>
        </p:nvCxnSpPr>
        <p:spPr>
          <a:xfrm>
            <a:off x="1981200" y="2400300"/>
            <a:ext cx="1295400" cy="76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8" idx="3"/>
            <a:endCxn id="56" idx="1"/>
          </p:cNvCxnSpPr>
          <p:nvPr/>
        </p:nvCxnSpPr>
        <p:spPr>
          <a:xfrm>
            <a:off x="2438400" y="3200400"/>
            <a:ext cx="838200" cy="1600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1752600" y="3124200"/>
            <a:ext cx="228600" cy="1752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6248400" y="1752600"/>
            <a:ext cx="2362200" cy="1477328"/>
          </a:xfrm>
          <a:prstGeom prst="rect">
            <a:avLst/>
          </a:prstGeom>
          <a:solidFill>
            <a:schemeClr val="bg2">
              <a:lumMod val="90000"/>
            </a:schemeClr>
          </a:solidFill>
        </p:spPr>
        <p:txBody>
          <a:bodyPr wrap="square" rtlCol="0">
            <a:spAutoFit/>
          </a:bodyPr>
          <a:lstStyle/>
          <a:p>
            <a:r>
              <a:rPr lang="en-US" dirty="0" smtClean="0"/>
              <a:t>Require:</a:t>
            </a:r>
          </a:p>
          <a:p>
            <a:pPr marL="342900" indent="-342900">
              <a:buFont typeface="+mj-lt"/>
              <a:buAutoNum type="arabicPeriod"/>
            </a:pPr>
            <a:r>
              <a:rPr lang="en-US" dirty="0" smtClean="0"/>
              <a:t>Virtual Frontend</a:t>
            </a:r>
          </a:p>
          <a:p>
            <a:pPr marL="342900" indent="-342900">
              <a:buFont typeface="+mj-lt"/>
              <a:buAutoNum type="arabicPeriod"/>
            </a:pPr>
            <a:r>
              <a:rPr lang="en-US" dirty="0" smtClean="0"/>
              <a:t>Nodes w/disk</a:t>
            </a:r>
          </a:p>
          <a:p>
            <a:pPr marL="342900" indent="-342900">
              <a:buFont typeface="+mj-lt"/>
              <a:buAutoNum type="arabicPeriod"/>
            </a:pPr>
            <a:r>
              <a:rPr lang="en-US" dirty="0" smtClean="0"/>
              <a:t>Private Network</a:t>
            </a:r>
          </a:p>
          <a:p>
            <a:pPr marL="342900" indent="-342900">
              <a:buFont typeface="+mj-lt"/>
              <a:buAutoNum type="arabicPeriod"/>
            </a:pPr>
            <a:r>
              <a:rPr lang="en-US" dirty="0" smtClean="0"/>
              <a:t>Power</a:t>
            </a:r>
            <a:endParaRPr lang="en-US" dirty="0"/>
          </a:p>
        </p:txBody>
      </p:sp>
      <p:cxnSp>
        <p:nvCxnSpPr>
          <p:cNvPr id="68" name="Straight Arrow Connector 67"/>
          <p:cNvCxnSpPr/>
          <p:nvPr/>
        </p:nvCxnSpPr>
        <p:spPr>
          <a:xfrm rot="10800000">
            <a:off x="4724400" y="1828800"/>
            <a:ext cx="16002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6" idx="1"/>
            <a:endCxn id="38" idx="3"/>
          </p:cNvCxnSpPr>
          <p:nvPr/>
        </p:nvCxnSpPr>
        <p:spPr>
          <a:xfrm rot="10800000">
            <a:off x="5410200" y="2434892"/>
            <a:ext cx="838200" cy="563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10800000" flipV="1">
            <a:off x="5486400" y="2743202"/>
            <a:ext cx="838200" cy="30479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6248400" y="4038600"/>
            <a:ext cx="2438400" cy="2308324"/>
          </a:xfrm>
          <a:prstGeom prst="rect">
            <a:avLst/>
          </a:prstGeom>
          <a:solidFill>
            <a:schemeClr val="bg2">
              <a:lumMod val="90000"/>
            </a:schemeClr>
          </a:solidFill>
        </p:spPr>
        <p:txBody>
          <a:bodyPr wrap="square" rtlCol="0">
            <a:spAutoFit/>
          </a:bodyPr>
          <a:lstStyle/>
          <a:p>
            <a:r>
              <a:rPr lang="en-US" dirty="0" smtClean="0"/>
              <a:t> Virtual Clusters:</a:t>
            </a:r>
          </a:p>
          <a:p>
            <a:pPr indent="-228600">
              <a:buFont typeface="Arial" pitchFamily="34" charset="0"/>
              <a:buChar char="•"/>
            </a:pPr>
            <a:r>
              <a:rPr lang="en-US" dirty="0"/>
              <a:t> </a:t>
            </a:r>
            <a:r>
              <a:rPr lang="en-US" dirty="0" smtClean="0"/>
              <a:t>May overlap one another on physical HW</a:t>
            </a:r>
          </a:p>
          <a:p>
            <a:pPr indent="-228600">
              <a:buFont typeface="Arial" pitchFamily="34" charset="0"/>
              <a:buChar char="•"/>
            </a:pPr>
            <a:r>
              <a:rPr lang="en-US" dirty="0"/>
              <a:t> </a:t>
            </a:r>
            <a:r>
              <a:rPr lang="en-US" dirty="0" smtClean="0"/>
              <a:t>Need network isolation </a:t>
            </a:r>
          </a:p>
          <a:p>
            <a:pPr indent="-228600">
              <a:buFont typeface="Arial" pitchFamily="34" charset="0"/>
              <a:buChar char="•"/>
            </a:pPr>
            <a:r>
              <a:rPr lang="en-US" dirty="0" smtClean="0"/>
              <a:t>May be  larger or smaller than physical hosting cluster</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Rocks Treats Virtual Hardware</a:t>
            </a:r>
            <a:endParaRPr lang="en-US" dirty="0"/>
          </a:p>
        </p:txBody>
      </p:sp>
      <p:sp>
        <p:nvSpPr>
          <p:cNvPr id="5" name="Content Placeholder 4"/>
          <p:cNvSpPr>
            <a:spLocks noGrp="1"/>
          </p:cNvSpPr>
          <p:nvPr>
            <p:ph sz="half" idx="1"/>
          </p:nvPr>
        </p:nvSpPr>
        <p:spPr>
          <a:xfrm>
            <a:off x="228600" y="1600201"/>
            <a:ext cx="4648200" cy="4495800"/>
          </a:xfrm>
        </p:spPr>
        <p:txBody>
          <a:bodyPr>
            <a:normAutofit fontScale="92500" lnSpcReduction="20000"/>
          </a:bodyPr>
          <a:lstStyle/>
          <a:p>
            <a:r>
              <a:rPr lang="en-US" b="1" dirty="0" smtClean="0"/>
              <a:t>It’s just another piece of HW</a:t>
            </a:r>
            <a:r>
              <a:rPr lang="en-US" dirty="0" smtClean="0"/>
              <a:t>.</a:t>
            </a:r>
          </a:p>
          <a:p>
            <a:pPr lvl="1"/>
            <a:r>
              <a:rPr lang="en-US" dirty="0" smtClean="0"/>
              <a:t>If </a:t>
            </a:r>
            <a:r>
              <a:rPr lang="en-US" dirty="0" err="1" smtClean="0"/>
              <a:t>CentOS</a:t>
            </a:r>
            <a:r>
              <a:rPr lang="en-US" dirty="0" smtClean="0"/>
              <a:t> supports it, so does Rocks</a:t>
            </a:r>
          </a:p>
          <a:p>
            <a:r>
              <a:rPr lang="en-US" dirty="0" smtClean="0"/>
              <a:t>Allows mixture of real and virtual hardware in the same cluster</a:t>
            </a:r>
          </a:p>
          <a:p>
            <a:pPr lvl="1"/>
            <a:r>
              <a:rPr lang="en-US" dirty="0" smtClean="0"/>
              <a:t>Because Rocks supports heterogeneous HW clusters</a:t>
            </a:r>
          </a:p>
          <a:p>
            <a:r>
              <a:rPr lang="en-US" dirty="0" smtClean="0"/>
              <a:t>Re-use of all of the software configuration mechanics</a:t>
            </a:r>
          </a:p>
          <a:p>
            <a:pPr lvl="1"/>
            <a:r>
              <a:rPr lang="en-US" dirty="0" smtClean="0"/>
              <a:t>E.g., a compute appliance is compute appliance</a:t>
            </a:r>
          </a:p>
          <a:p>
            <a:pPr lvl="1"/>
            <a:endParaRPr lang="en-US" dirty="0"/>
          </a:p>
        </p:txBody>
      </p:sp>
      <p:sp>
        <p:nvSpPr>
          <p:cNvPr id="6" name="Content Placeholder 5"/>
          <p:cNvSpPr>
            <a:spLocks noGrp="1"/>
          </p:cNvSpPr>
          <p:nvPr>
            <p:ph sz="half" idx="2"/>
          </p:nvPr>
        </p:nvSpPr>
        <p:spPr>
          <a:xfrm>
            <a:off x="4876800" y="3657600"/>
            <a:ext cx="4038600" cy="2392363"/>
          </a:xfrm>
          <a:solidFill>
            <a:schemeClr val="bg2">
              <a:lumMod val="90000"/>
            </a:schemeClr>
          </a:solidFill>
        </p:spPr>
        <p:txBody>
          <a:bodyPr>
            <a:normAutofit fontScale="92500" lnSpcReduction="20000"/>
          </a:bodyPr>
          <a:lstStyle/>
          <a:p>
            <a:pPr>
              <a:buNone/>
            </a:pPr>
            <a:r>
              <a:rPr lang="en-US" dirty="0" smtClean="0"/>
              <a:t>Virtual HW must meet minimum HW Specs</a:t>
            </a:r>
          </a:p>
          <a:p>
            <a:pPr lvl="1"/>
            <a:r>
              <a:rPr lang="en-US" dirty="0" smtClean="0"/>
              <a:t>1GB memory</a:t>
            </a:r>
          </a:p>
          <a:p>
            <a:pPr lvl="1"/>
            <a:r>
              <a:rPr lang="en-US" dirty="0" smtClean="0"/>
              <a:t>36GB Disk space</a:t>
            </a:r>
          </a:p>
          <a:p>
            <a:pPr lvl="1"/>
            <a:r>
              <a:rPr lang="en-US" dirty="0" smtClean="0"/>
              <a:t>Private-network Ethernet</a:t>
            </a:r>
          </a:p>
          <a:p>
            <a:pPr lvl="1"/>
            <a:r>
              <a:rPr lang="en-US" dirty="0" smtClean="0"/>
              <a:t>+ Public Network on Frontend</a:t>
            </a:r>
          </a:p>
          <a:p>
            <a:endParaRPr lang="en-US" dirty="0"/>
          </a:p>
        </p:txBody>
      </p:sp>
      <p:grpSp>
        <p:nvGrpSpPr>
          <p:cNvPr id="3" name="Group 6"/>
          <p:cNvGrpSpPr/>
          <p:nvPr/>
        </p:nvGrpSpPr>
        <p:grpSpPr>
          <a:xfrm>
            <a:off x="5562600" y="1905000"/>
            <a:ext cx="1981200" cy="1516981"/>
            <a:chOff x="3733800" y="3581400"/>
            <a:chExt cx="1981200" cy="1516981"/>
          </a:xfrm>
        </p:grpSpPr>
        <p:pic>
          <p:nvPicPr>
            <p:cNvPr id="8" name="Picture 7"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3733800" y="3581400"/>
              <a:ext cx="971550" cy="152400"/>
            </a:xfrm>
            <a:prstGeom prst="rect">
              <a:avLst/>
            </a:prstGeom>
            <a:noFill/>
            <a:ln w="9525">
              <a:solidFill>
                <a:schemeClr val="tx1"/>
              </a:solidFill>
              <a:miter lim="800000"/>
              <a:headEnd/>
              <a:tailEnd/>
            </a:ln>
          </p:spPr>
        </p:pic>
        <p:pic>
          <p:nvPicPr>
            <p:cNvPr id="9" name="Picture 2" descr="http://www.getapc.ca/images/Dell%20Tower.jpg"/>
            <p:cNvPicPr>
              <a:picLocks noChangeAspect="1" noChangeArrowheads="1"/>
            </p:cNvPicPr>
            <p:nvPr/>
          </p:nvPicPr>
          <p:blipFill>
            <a:blip r:embed="rId5" cstate="print"/>
            <a:srcRect t="9950" r="35319"/>
            <a:stretch>
              <a:fillRect/>
            </a:stretch>
          </p:blipFill>
          <p:spPr bwMode="auto">
            <a:xfrm>
              <a:off x="3733800" y="3810000"/>
              <a:ext cx="381000" cy="907381"/>
            </a:xfrm>
            <a:prstGeom prst="rect">
              <a:avLst/>
            </a:prstGeom>
            <a:noFill/>
          </p:spPr>
        </p:pic>
        <p:pic>
          <p:nvPicPr>
            <p:cNvPr id="10" name="Picture 2" descr="http://www.getapc.ca/images/Dell%20Tower.jpg"/>
            <p:cNvPicPr>
              <a:picLocks noChangeAspect="1" noChangeArrowheads="1"/>
            </p:cNvPicPr>
            <p:nvPr/>
          </p:nvPicPr>
          <p:blipFill>
            <a:blip r:embed="rId5" cstate="print"/>
            <a:srcRect t="9950" r="35319"/>
            <a:stretch>
              <a:fillRect/>
            </a:stretch>
          </p:blipFill>
          <p:spPr bwMode="auto">
            <a:xfrm>
              <a:off x="4191000" y="3810000"/>
              <a:ext cx="381000" cy="907381"/>
            </a:xfrm>
            <a:prstGeom prst="rect">
              <a:avLst/>
            </a:prstGeom>
            <a:noFill/>
          </p:spPr>
        </p:pic>
        <p:pic>
          <p:nvPicPr>
            <p:cNvPr id="11" name="Picture 2" descr="http://www.getapc.ca/images/Dell%20Tower.jpg"/>
            <p:cNvPicPr>
              <a:picLocks noChangeAspect="1" noChangeArrowheads="1"/>
            </p:cNvPicPr>
            <p:nvPr/>
          </p:nvPicPr>
          <p:blipFill>
            <a:blip r:embed="rId5" cstate="print"/>
            <a:srcRect t="9950" r="35319"/>
            <a:stretch>
              <a:fillRect/>
            </a:stretch>
          </p:blipFill>
          <p:spPr bwMode="auto">
            <a:xfrm>
              <a:off x="4648200" y="3810000"/>
              <a:ext cx="381000" cy="907381"/>
            </a:xfrm>
            <a:prstGeom prst="rect">
              <a:avLst/>
            </a:prstGeom>
            <a:noFill/>
          </p:spPr>
        </p:pic>
        <p:pic>
          <p:nvPicPr>
            <p:cNvPr id="12" name="Picture 2" descr="http://www.getapc.ca/images/Dell%20Tower.jpg"/>
            <p:cNvPicPr>
              <a:picLocks noChangeAspect="1" noChangeArrowheads="1"/>
            </p:cNvPicPr>
            <p:nvPr/>
          </p:nvPicPr>
          <p:blipFill>
            <a:blip r:embed="rId5" cstate="print"/>
            <a:srcRect t="9950" r="35319"/>
            <a:stretch>
              <a:fillRect/>
            </a:stretch>
          </p:blipFill>
          <p:spPr bwMode="auto">
            <a:xfrm>
              <a:off x="5105400" y="3810000"/>
              <a:ext cx="381000" cy="907381"/>
            </a:xfrm>
            <a:prstGeom prst="rect">
              <a:avLst/>
            </a:prstGeom>
            <a:noFill/>
          </p:spPr>
        </p:pic>
        <p:pic>
          <p:nvPicPr>
            <p:cNvPr id="13" name="Picture 2" descr="http://www.getapc.ca/images/Dell%20Tower.jpg"/>
            <p:cNvPicPr>
              <a:picLocks noChangeAspect="1" noChangeArrowheads="1"/>
            </p:cNvPicPr>
            <p:nvPr/>
          </p:nvPicPr>
          <p:blipFill>
            <a:blip r:embed="rId5" cstate="print"/>
            <a:srcRect t="9950" r="35319"/>
            <a:stretch>
              <a:fillRect/>
            </a:stretch>
          </p:blipFill>
          <p:spPr bwMode="auto">
            <a:xfrm>
              <a:off x="3962400" y="4191000"/>
              <a:ext cx="381000" cy="907381"/>
            </a:xfrm>
            <a:prstGeom prst="rect">
              <a:avLst/>
            </a:prstGeom>
            <a:noFill/>
          </p:spPr>
        </p:pic>
        <p:pic>
          <p:nvPicPr>
            <p:cNvPr id="14" name="Picture 2" descr="http://www.getapc.ca/images/Dell%20Tower.jpg"/>
            <p:cNvPicPr>
              <a:picLocks noChangeAspect="1" noChangeArrowheads="1"/>
            </p:cNvPicPr>
            <p:nvPr/>
          </p:nvPicPr>
          <p:blipFill>
            <a:blip r:embed="rId5" cstate="print"/>
            <a:srcRect t="9950" r="35319"/>
            <a:stretch>
              <a:fillRect/>
            </a:stretch>
          </p:blipFill>
          <p:spPr bwMode="auto">
            <a:xfrm>
              <a:off x="4419600" y="4191000"/>
              <a:ext cx="381000" cy="907381"/>
            </a:xfrm>
            <a:prstGeom prst="rect">
              <a:avLst/>
            </a:prstGeom>
            <a:noFill/>
          </p:spPr>
        </p:pic>
        <p:pic>
          <p:nvPicPr>
            <p:cNvPr id="15" name="Picture 2" descr="http://www.getapc.ca/images/Dell%20Tower.jpg"/>
            <p:cNvPicPr>
              <a:picLocks noChangeAspect="1" noChangeArrowheads="1"/>
            </p:cNvPicPr>
            <p:nvPr/>
          </p:nvPicPr>
          <p:blipFill>
            <a:blip r:embed="rId5" cstate="print"/>
            <a:srcRect t="9950" r="35319"/>
            <a:stretch>
              <a:fillRect/>
            </a:stretch>
          </p:blipFill>
          <p:spPr bwMode="auto">
            <a:xfrm>
              <a:off x="4876800" y="4191000"/>
              <a:ext cx="381000" cy="907381"/>
            </a:xfrm>
            <a:prstGeom prst="rect">
              <a:avLst/>
            </a:prstGeom>
            <a:noFill/>
          </p:spPr>
        </p:pic>
        <p:pic>
          <p:nvPicPr>
            <p:cNvPr id="16" name="Picture 2" descr="http://www.getapc.ca/images/Dell%20Tower.jpg"/>
            <p:cNvPicPr>
              <a:picLocks noChangeAspect="1" noChangeArrowheads="1"/>
            </p:cNvPicPr>
            <p:nvPr/>
          </p:nvPicPr>
          <p:blipFill>
            <a:blip r:embed="rId5" cstate="print"/>
            <a:srcRect t="9950" r="35319"/>
            <a:stretch>
              <a:fillRect/>
            </a:stretch>
          </p:blipFill>
          <p:spPr bwMode="auto">
            <a:xfrm>
              <a:off x="5334000" y="4191000"/>
              <a:ext cx="381000" cy="907381"/>
            </a:xfrm>
            <a:prstGeom prst="rect">
              <a:avLst/>
            </a:prstGeom>
            <a:noFill/>
          </p:spPr>
        </p:pic>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Isolation - VLANs</a:t>
            </a:r>
            <a:endParaRPr lang="en-US" dirty="0"/>
          </a:p>
        </p:txBody>
      </p:sp>
      <p:sp>
        <p:nvSpPr>
          <p:cNvPr id="3" name="Content Placeholder 2"/>
          <p:cNvSpPr>
            <a:spLocks noGrp="1"/>
          </p:cNvSpPr>
          <p:nvPr>
            <p:ph idx="1"/>
          </p:nvPr>
        </p:nvSpPr>
        <p:spPr/>
        <p:txBody>
          <a:bodyPr>
            <a:normAutofit lnSpcReduction="10000"/>
          </a:bodyPr>
          <a:lstStyle/>
          <a:p>
            <a:r>
              <a:rPr lang="en-US" dirty="0"/>
              <a:t> </a:t>
            </a:r>
            <a:r>
              <a:rPr lang="en-US" dirty="0" smtClean="0"/>
              <a:t>Need to isolate the private networks of (overlapping) virtual clusters</a:t>
            </a:r>
          </a:p>
          <a:p>
            <a:pPr lvl="1"/>
            <a:r>
              <a:rPr lang="en-US" dirty="0" smtClean="0"/>
              <a:t>Broadcast traffic (e.g. DHCP) needs to be confined</a:t>
            </a:r>
          </a:p>
          <a:p>
            <a:r>
              <a:rPr lang="en-US" dirty="0" smtClean="0"/>
              <a:t> IEEE 802.1Q VLAN Tagging</a:t>
            </a:r>
          </a:p>
          <a:p>
            <a:pPr lvl="1"/>
            <a:r>
              <a:rPr lang="en-US" dirty="0" smtClean="0"/>
              <a:t>Mark (Tag) </a:t>
            </a:r>
            <a:r>
              <a:rPr lang="en-US" dirty="0" err="1" smtClean="0"/>
              <a:t>ethernet</a:t>
            </a:r>
            <a:r>
              <a:rPr lang="en-US" dirty="0" smtClean="0"/>
              <a:t> packets with a particular numeric ID ( 1 – 4095).</a:t>
            </a:r>
          </a:p>
          <a:p>
            <a:pPr lvl="1"/>
            <a:r>
              <a:rPr lang="en-US" dirty="0" smtClean="0"/>
              <a:t>Packets with same tag are in the same LAN </a:t>
            </a:r>
            <a:endParaRPr lang="en-US" dirty="0"/>
          </a:p>
          <a:p>
            <a:r>
              <a:rPr lang="en-US" dirty="0" smtClean="0"/>
              <a:t>Rocks defines nodes are in the </a:t>
            </a:r>
            <a:r>
              <a:rPr lang="en-US" b="1" dirty="0" smtClean="0"/>
              <a:t>same cluster if VLAN tag</a:t>
            </a:r>
            <a:r>
              <a:rPr lang="en-US" dirty="0" smtClean="0"/>
              <a:t> on the private interface is </a:t>
            </a:r>
            <a:r>
              <a:rPr lang="en-US" b="1" dirty="0" smtClean="0"/>
              <a:t>identical</a:t>
            </a:r>
          </a:p>
          <a:p>
            <a:pPr lvl="1">
              <a:buNone/>
            </a:pPr>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304800" y="0"/>
            <a:ext cx="8839200" cy="1041400"/>
          </a:xfrm>
        </p:spPr>
        <p:txBody>
          <a:bodyPr/>
          <a:lstStyle/>
          <a:p>
            <a:r>
              <a:rPr lang="en-US" sz="2800" dirty="0" smtClean="0">
                <a:solidFill>
                  <a:srgbClr val="FF0000"/>
                </a:solidFill>
              </a:rPr>
              <a:t>Why Science and Technology Matter:  </a:t>
            </a:r>
            <a:r>
              <a:rPr lang="en-US" sz="2800" dirty="0" smtClean="0"/>
              <a:t/>
            </a:r>
            <a:br>
              <a:rPr lang="en-US" sz="2800" dirty="0" smtClean="0"/>
            </a:br>
            <a:r>
              <a:rPr lang="en-US" sz="2800" dirty="0" smtClean="0"/>
              <a:t>21</a:t>
            </a:r>
            <a:r>
              <a:rPr lang="en-US" sz="2800" baseline="30000" dirty="0" smtClean="0"/>
              <a:t>st</a:t>
            </a:r>
            <a:r>
              <a:rPr lang="en-US" sz="2800" dirty="0" smtClean="0"/>
              <a:t> Century Problems Require 21</a:t>
            </a:r>
            <a:r>
              <a:rPr lang="en-US" sz="2800" baseline="30000" dirty="0" smtClean="0"/>
              <a:t>st</a:t>
            </a:r>
            <a:r>
              <a:rPr lang="en-US" sz="2800" dirty="0" smtClean="0"/>
              <a:t> Century Solutions</a:t>
            </a:r>
          </a:p>
        </p:txBody>
      </p:sp>
      <p:sp>
        <p:nvSpPr>
          <p:cNvPr id="4099" name="Content Placeholder 2"/>
          <p:cNvSpPr>
            <a:spLocks noGrp="1"/>
          </p:cNvSpPr>
          <p:nvPr>
            <p:ph idx="1"/>
          </p:nvPr>
        </p:nvSpPr>
        <p:spPr>
          <a:xfrm>
            <a:off x="228600" y="3810000"/>
            <a:ext cx="3200400" cy="1143000"/>
          </a:xfrm>
        </p:spPr>
        <p:txBody>
          <a:bodyPr>
            <a:normAutofit fontScale="77500" lnSpcReduction="20000"/>
          </a:bodyPr>
          <a:lstStyle/>
          <a:p>
            <a:pPr marL="0" indent="0" algn="ctr">
              <a:buFontTx/>
              <a:buNone/>
            </a:pPr>
            <a:r>
              <a:rPr lang="en-US" sz="1400" i="1" dirty="0" smtClean="0">
                <a:solidFill>
                  <a:srgbClr val="002060"/>
                </a:solidFill>
              </a:rPr>
              <a:t>"Let us be the generation that reshapes our economy to compete in the digital age. Let's set high standards for our schools and give them the resources they need to succeed. … let's invest in scientific research, and let's lay down broadband lines through the heart of inner cities and rural towns all across America."</a:t>
            </a:r>
          </a:p>
          <a:p>
            <a:pPr marL="0" indent="0" algn="ctr">
              <a:buFontTx/>
              <a:buNone/>
            </a:pPr>
            <a:r>
              <a:rPr lang="en-US" sz="1600" b="1" i="1" dirty="0" smtClean="0">
                <a:solidFill>
                  <a:srgbClr val="FF0000"/>
                </a:solidFill>
              </a:rPr>
              <a:t>Barack Obama</a:t>
            </a:r>
            <a:endParaRPr lang="en-US" sz="1600" b="1" dirty="0" smtClean="0">
              <a:solidFill>
                <a:srgbClr val="FF0000"/>
              </a:solidFill>
            </a:endParaRPr>
          </a:p>
        </p:txBody>
      </p:sp>
      <p:grpSp>
        <p:nvGrpSpPr>
          <p:cNvPr id="2" name="Group 19"/>
          <p:cNvGrpSpPr>
            <a:grpSpLocks/>
          </p:cNvGrpSpPr>
          <p:nvPr/>
        </p:nvGrpSpPr>
        <p:grpSpPr bwMode="auto">
          <a:xfrm>
            <a:off x="3810000" y="4038600"/>
            <a:ext cx="2555875" cy="1693863"/>
            <a:chOff x="5791200" y="4267200"/>
            <a:chExt cx="2555618" cy="1693854"/>
          </a:xfrm>
        </p:grpSpPr>
        <p:pic>
          <p:nvPicPr>
            <p:cNvPr id="4113" name="Picture 10" descr="levee break 1.jpg"/>
            <p:cNvPicPr>
              <a:picLocks noChangeAspect="1"/>
            </p:cNvPicPr>
            <p:nvPr/>
          </p:nvPicPr>
          <p:blipFill>
            <a:blip r:embed="rId2" cstate="print"/>
            <a:srcRect/>
            <a:stretch>
              <a:fillRect/>
            </a:stretch>
          </p:blipFill>
          <p:spPr bwMode="auto">
            <a:xfrm>
              <a:off x="5791200" y="4267200"/>
              <a:ext cx="2555618" cy="1693854"/>
            </a:xfrm>
            <a:prstGeom prst="rect">
              <a:avLst/>
            </a:prstGeom>
            <a:noFill/>
            <a:ln w="19050">
              <a:solidFill>
                <a:srgbClr val="009999"/>
              </a:solidFill>
              <a:miter lim="800000"/>
              <a:headEnd/>
              <a:tailEnd/>
            </a:ln>
          </p:spPr>
        </p:pic>
        <p:sp>
          <p:nvSpPr>
            <p:cNvPr id="4114" name="TextBox 5"/>
            <p:cNvSpPr txBox="1">
              <a:spLocks noChangeArrowheads="1"/>
            </p:cNvSpPr>
            <p:nvPr/>
          </p:nvSpPr>
          <p:spPr bwMode="auto">
            <a:xfrm>
              <a:off x="5791200" y="4876800"/>
              <a:ext cx="1905000" cy="738660"/>
            </a:xfrm>
            <a:prstGeom prst="rect">
              <a:avLst/>
            </a:prstGeom>
            <a:noFill/>
            <a:ln w="19050">
              <a:noFill/>
              <a:miter lim="800000"/>
              <a:headEnd/>
              <a:tailEnd/>
            </a:ln>
          </p:spPr>
          <p:txBody>
            <a:bodyPr>
              <a:spAutoFit/>
            </a:bodyPr>
            <a:lstStyle/>
            <a:p>
              <a:r>
                <a:rPr lang="en-US" sz="1400" b="1" dirty="0">
                  <a:solidFill>
                    <a:schemeClr val="bg1"/>
                  </a:solidFill>
                  <a:latin typeface="Calibri" pitchFamily="34" charset="0"/>
                </a:rPr>
                <a:t>Will California levees hold in a large-scale earthquake?</a:t>
              </a:r>
            </a:p>
          </p:txBody>
        </p:sp>
      </p:grpSp>
      <p:grpSp>
        <p:nvGrpSpPr>
          <p:cNvPr id="3" name="Group 15"/>
          <p:cNvGrpSpPr>
            <a:grpSpLocks/>
          </p:cNvGrpSpPr>
          <p:nvPr/>
        </p:nvGrpSpPr>
        <p:grpSpPr bwMode="auto">
          <a:xfrm>
            <a:off x="609600" y="1143000"/>
            <a:ext cx="1981200" cy="2590800"/>
            <a:chOff x="685800" y="1295400"/>
            <a:chExt cx="1981200" cy="2590800"/>
          </a:xfrm>
        </p:grpSpPr>
        <p:pic>
          <p:nvPicPr>
            <p:cNvPr id="4111" name="Picture 8" descr="global-warming.jpg"/>
            <p:cNvPicPr>
              <a:picLocks noChangeAspect="1"/>
            </p:cNvPicPr>
            <p:nvPr/>
          </p:nvPicPr>
          <p:blipFill>
            <a:blip r:embed="rId3" cstate="print"/>
            <a:srcRect r="-726" b="8414"/>
            <a:stretch>
              <a:fillRect/>
            </a:stretch>
          </p:blipFill>
          <p:spPr bwMode="auto">
            <a:xfrm>
              <a:off x="685800" y="1295400"/>
              <a:ext cx="1981200" cy="2590800"/>
            </a:xfrm>
            <a:prstGeom prst="rect">
              <a:avLst/>
            </a:prstGeom>
            <a:noFill/>
            <a:ln w="19050">
              <a:solidFill>
                <a:srgbClr val="009999"/>
              </a:solidFill>
              <a:miter lim="800000"/>
              <a:headEnd/>
              <a:tailEnd/>
            </a:ln>
          </p:spPr>
        </p:pic>
        <p:sp>
          <p:nvSpPr>
            <p:cNvPr id="4112" name="TextBox 3"/>
            <p:cNvSpPr txBox="1">
              <a:spLocks noChangeArrowheads="1"/>
            </p:cNvSpPr>
            <p:nvPr/>
          </p:nvSpPr>
          <p:spPr bwMode="auto">
            <a:xfrm>
              <a:off x="762000" y="1524000"/>
              <a:ext cx="1752600" cy="523220"/>
            </a:xfrm>
            <a:prstGeom prst="rect">
              <a:avLst/>
            </a:prstGeom>
            <a:noFill/>
            <a:ln w="19050">
              <a:noFill/>
              <a:miter lim="800000"/>
              <a:headEnd/>
              <a:tailEnd/>
            </a:ln>
          </p:spPr>
          <p:txBody>
            <a:bodyPr>
              <a:spAutoFit/>
            </a:bodyPr>
            <a:lstStyle/>
            <a:p>
              <a:pPr algn="ctr"/>
              <a:r>
                <a:rPr lang="en-US" sz="1400" b="1" dirty="0">
                  <a:solidFill>
                    <a:schemeClr val="bg1"/>
                  </a:solidFill>
                  <a:latin typeface="Calibri" pitchFamily="34" charset="0"/>
                </a:rPr>
                <a:t>What is the impact of Global Warming?</a:t>
              </a:r>
            </a:p>
          </p:txBody>
        </p:sp>
      </p:grpSp>
      <p:grpSp>
        <p:nvGrpSpPr>
          <p:cNvPr id="4" name="Group 16"/>
          <p:cNvGrpSpPr>
            <a:grpSpLocks/>
          </p:cNvGrpSpPr>
          <p:nvPr/>
        </p:nvGrpSpPr>
        <p:grpSpPr bwMode="auto">
          <a:xfrm>
            <a:off x="5943600" y="1371600"/>
            <a:ext cx="2667000" cy="1905000"/>
            <a:chOff x="5867400" y="1524000"/>
            <a:chExt cx="2870200" cy="2152650"/>
          </a:xfrm>
        </p:grpSpPr>
        <p:pic>
          <p:nvPicPr>
            <p:cNvPr id="4109" name="Picture 9" descr="breast_cancer.small.jpg"/>
            <p:cNvPicPr>
              <a:picLocks noChangeAspect="1"/>
            </p:cNvPicPr>
            <p:nvPr/>
          </p:nvPicPr>
          <p:blipFill>
            <a:blip r:embed="rId4" cstate="print"/>
            <a:srcRect/>
            <a:stretch>
              <a:fillRect/>
            </a:stretch>
          </p:blipFill>
          <p:spPr bwMode="auto">
            <a:xfrm>
              <a:off x="5867400" y="1524000"/>
              <a:ext cx="2870200" cy="2152650"/>
            </a:xfrm>
            <a:prstGeom prst="rect">
              <a:avLst/>
            </a:prstGeom>
            <a:noFill/>
            <a:ln w="19050">
              <a:solidFill>
                <a:srgbClr val="009999"/>
              </a:solidFill>
              <a:miter lim="800000"/>
              <a:headEnd/>
              <a:tailEnd/>
            </a:ln>
          </p:spPr>
        </p:pic>
        <p:sp>
          <p:nvSpPr>
            <p:cNvPr id="4110" name="TextBox 4"/>
            <p:cNvSpPr txBox="1">
              <a:spLocks noChangeArrowheads="1"/>
            </p:cNvSpPr>
            <p:nvPr/>
          </p:nvSpPr>
          <p:spPr bwMode="auto">
            <a:xfrm>
              <a:off x="6096000" y="1600200"/>
              <a:ext cx="2514600" cy="591239"/>
            </a:xfrm>
            <a:prstGeom prst="rect">
              <a:avLst/>
            </a:prstGeom>
            <a:noFill/>
            <a:ln w="19050">
              <a:noFill/>
              <a:miter lim="800000"/>
              <a:headEnd/>
              <a:tailEnd/>
            </a:ln>
          </p:spPr>
          <p:txBody>
            <a:bodyPr>
              <a:spAutoFit/>
            </a:bodyPr>
            <a:lstStyle/>
            <a:p>
              <a:pPr algn="ctr"/>
              <a:r>
                <a:rPr lang="en-US" sz="1400" b="1" dirty="0">
                  <a:solidFill>
                    <a:schemeClr val="bg1"/>
                  </a:solidFill>
                  <a:latin typeface="Calibri" pitchFamily="34" charset="0"/>
                </a:rPr>
                <a:t>What therapies can be used to cure or control cancer?</a:t>
              </a:r>
            </a:p>
          </p:txBody>
        </p:sp>
      </p:grpSp>
      <p:grpSp>
        <p:nvGrpSpPr>
          <p:cNvPr id="5" name="Group 17"/>
          <p:cNvGrpSpPr>
            <a:grpSpLocks/>
          </p:cNvGrpSpPr>
          <p:nvPr/>
        </p:nvGrpSpPr>
        <p:grpSpPr bwMode="auto">
          <a:xfrm>
            <a:off x="2971800" y="1676400"/>
            <a:ext cx="2590800" cy="1905000"/>
            <a:chOff x="2514600" y="1600200"/>
            <a:chExt cx="3243114" cy="2286000"/>
          </a:xfrm>
        </p:grpSpPr>
        <p:pic>
          <p:nvPicPr>
            <p:cNvPr id="4107" name="Picture 14" descr="wall street 2.jpg"/>
            <p:cNvPicPr>
              <a:picLocks noChangeAspect="1"/>
            </p:cNvPicPr>
            <p:nvPr/>
          </p:nvPicPr>
          <p:blipFill>
            <a:blip r:embed="rId5" cstate="print"/>
            <a:srcRect/>
            <a:stretch>
              <a:fillRect/>
            </a:stretch>
          </p:blipFill>
          <p:spPr bwMode="auto">
            <a:xfrm>
              <a:off x="2514600" y="1600200"/>
              <a:ext cx="3243114" cy="2286000"/>
            </a:xfrm>
            <a:prstGeom prst="rect">
              <a:avLst/>
            </a:prstGeom>
            <a:noFill/>
            <a:ln w="19050">
              <a:solidFill>
                <a:srgbClr val="009999"/>
              </a:solidFill>
              <a:miter lim="800000"/>
              <a:headEnd/>
              <a:tailEnd/>
            </a:ln>
          </p:spPr>
        </p:pic>
        <p:sp>
          <p:nvSpPr>
            <p:cNvPr id="4108" name="TextBox 6"/>
            <p:cNvSpPr txBox="1">
              <a:spLocks noChangeArrowheads="1"/>
            </p:cNvSpPr>
            <p:nvPr/>
          </p:nvSpPr>
          <p:spPr bwMode="auto">
            <a:xfrm>
              <a:off x="2514600" y="2697480"/>
              <a:ext cx="2956957" cy="886397"/>
            </a:xfrm>
            <a:prstGeom prst="rect">
              <a:avLst/>
            </a:prstGeom>
            <a:noFill/>
            <a:ln w="19050">
              <a:noFill/>
              <a:miter lim="800000"/>
              <a:headEnd/>
              <a:tailEnd/>
            </a:ln>
          </p:spPr>
          <p:txBody>
            <a:bodyPr>
              <a:spAutoFit/>
            </a:bodyPr>
            <a:lstStyle/>
            <a:p>
              <a:r>
                <a:rPr lang="en-US" sz="1400" b="1" dirty="0">
                  <a:solidFill>
                    <a:schemeClr val="bg1"/>
                  </a:solidFill>
                  <a:latin typeface="Calibri" pitchFamily="34" charset="0"/>
                </a:rPr>
                <a:t>Can financial data be used to accurately predict market outcomes?</a:t>
              </a:r>
            </a:p>
          </p:txBody>
        </p:sp>
      </p:grpSp>
      <p:grpSp>
        <p:nvGrpSpPr>
          <p:cNvPr id="6" name="Group 20"/>
          <p:cNvGrpSpPr>
            <a:grpSpLocks/>
          </p:cNvGrpSpPr>
          <p:nvPr/>
        </p:nvGrpSpPr>
        <p:grpSpPr bwMode="auto">
          <a:xfrm>
            <a:off x="6629400" y="3505200"/>
            <a:ext cx="1981200" cy="2743200"/>
            <a:chOff x="3581400" y="3505200"/>
            <a:chExt cx="2057400" cy="2743200"/>
          </a:xfrm>
        </p:grpSpPr>
        <p:pic>
          <p:nvPicPr>
            <p:cNvPr id="4105" name="Picture 11" descr="bio fuel.jpg"/>
            <p:cNvPicPr>
              <a:picLocks noChangeAspect="1"/>
            </p:cNvPicPr>
            <p:nvPr/>
          </p:nvPicPr>
          <p:blipFill>
            <a:blip r:embed="rId6" cstate="print"/>
            <a:srcRect t="5263" r="917"/>
            <a:stretch>
              <a:fillRect/>
            </a:stretch>
          </p:blipFill>
          <p:spPr bwMode="auto">
            <a:xfrm>
              <a:off x="3581400" y="3505200"/>
              <a:ext cx="2057400" cy="2743200"/>
            </a:xfrm>
            <a:prstGeom prst="rect">
              <a:avLst/>
            </a:prstGeom>
            <a:noFill/>
            <a:ln w="19050">
              <a:solidFill>
                <a:srgbClr val="009999"/>
              </a:solidFill>
              <a:miter lim="800000"/>
              <a:headEnd/>
              <a:tailEnd/>
            </a:ln>
          </p:spPr>
        </p:pic>
        <p:sp>
          <p:nvSpPr>
            <p:cNvPr id="4106" name="TextBox 7"/>
            <p:cNvSpPr txBox="1">
              <a:spLocks noChangeArrowheads="1"/>
            </p:cNvSpPr>
            <p:nvPr/>
          </p:nvSpPr>
          <p:spPr bwMode="auto">
            <a:xfrm>
              <a:off x="3660531" y="5105400"/>
              <a:ext cx="1905000" cy="523220"/>
            </a:xfrm>
            <a:prstGeom prst="rect">
              <a:avLst/>
            </a:prstGeom>
            <a:noFill/>
            <a:ln w="19050">
              <a:noFill/>
              <a:miter lim="800000"/>
              <a:headEnd/>
              <a:tailEnd/>
            </a:ln>
          </p:spPr>
          <p:txBody>
            <a:bodyPr>
              <a:spAutoFit/>
            </a:bodyPr>
            <a:lstStyle/>
            <a:p>
              <a:r>
                <a:rPr lang="en-US" sz="1400" b="1" dirty="0">
                  <a:solidFill>
                    <a:schemeClr val="bg1"/>
                  </a:solidFill>
                  <a:latin typeface="Calibri" pitchFamily="34" charset="0"/>
                </a:rPr>
                <a:t>What plants work best for </a:t>
              </a:r>
              <a:r>
                <a:rPr lang="en-US" sz="1400" b="1" dirty="0" err="1">
                  <a:solidFill>
                    <a:schemeClr val="bg1"/>
                  </a:solidFill>
                  <a:latin typeface="Calibri" pitchFamily="34" charset="0"/>
                </a:rPr>
                <a:t>biofuels</a:t>
              </a:r>
              <a:r>
                <a:rPr lang="en-US" sz="1400" b="1" dirty="0">
                  <a:solidFill>
                    <a:schemeClr val="bg1"/>
                  </a:solidFill>
                  <a:latin typeface="Calibri" pitchFamily="34" charset="0"/>
                </a:rPr>
                <a:t>?</a:t>
              </a:r>
            </a:p>
          </p:txBody>
        </p:sp>
      </p:gr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List Clusters: VLAN Tag on Private Net</a:t>
            </a:r>
            <a:endParaRPr lang="en-US" dirty="0"/>
          </a:p>
        </p:txBody>
      </p:sp>
      <p:sp>
        <p:nvSpPr>
          <p:cNvPr id="6" name="Content Placeholder 5"/>
          <p:cNvSpPr>
            <a:spLocks noGrp="1"/>
          </p:cNvSpPr>
          <p:nvPr>
            <p:ph sz="half" idx="2"/>
          </p:nvPr>
        </p:nvSpPr>
        <p:spPr>
          <a:xfrm>
            <a:off x="3352800" y="3048000"/>
            <a:ext cx="5410200" cy="3581400"/>
          </a:xfrm>
          <a:solidFill>
            <a:schemeClr val="tx1"/>
          </a:solidFill>
        </p:spPr>
        <p:txBody>
          <a:bodyPr>
            <a:normAutofit fontScale="25000" lnSpcReduction="20000"/>
          </a:bodyPr>
          <a:lstStyle/>
          <a:p>
            <a:pPr>
              <a:buNone/>
            </a:pPr>
            <a:r>
              <a:rPr lang="en-US" sz="4800" dirty="0" smtClean="0">
                <a:solidFill>
                  <a:schemeClr val="bg1"/>
                </a:solidFill>
                <a:latin typeface="Courier New" pitchFamily="49" charset="0"/>
                <a:cs typeface="Courier New" pitchFamily="49" charset="0"/>
              </a:rPr>
              <a:t>[root@rocks-76 ~]# rocks list cluster</a:t>
            </a:r>
          </a:p>
          <a:p>
            <a:pPr>
              <a:buNone/>
            </a:pPr>
            <a:r>
              <a:rPr lang="en-US" sz="4800" dirty="0" smtClean="0">
                <a:solidFill>
                  <a:schemeClr val="bg1"/>
                </a:solidFill>
                <a:latin typeface="Courier New" pitchFamily="49" charset="0"/>
                <a:cs typeface="Courier New" pitchFamily="49" charset="0"/>
              </a:rPr>
              <a:t>FRONTEND                    CLIENT NODES      TYPE</a:t>
            </a:r>
          </a:p>
          <a:p>
            <a:pPr>
              <a:buNone/>
            </a:pPr>
            <a:r>
              <a:rPr lang="en-US" sz="4800" dirty="0" smtClean="0">
                <a:solidFill>
                  <a:schemeClr val="bg1"/>
                </a:solidFill>
                <a:latin typeface="Courier New" pitchFamily="49" charset="0"/>
                <a:cs typeface="Courier New" pitchFamily="49" charset="0"/>
              </a:rPr>
              <a:t>afg.rocksclusters.org:      ----------------- VM</a:t>
            </a:r>
          </a:p>
          <a:p>
            <a:pPr>
              <a:buNone/>
            </a:pPr>
            <a:r>
              <a:rPr lang="en-US" sz="4800" dirty="0" smtClean="0">
                <a:solidFill>
                  <a:schemeClr val="bg1"/>
                </a:solidFill>
                <a:latin typeface="Courier New" pitchFamily="49" charset="0"/>
                <a:cs typeface="Courier New" pitchFamily="49" charset="0"/>
              </a:rPr>
              <a:t>:                           hosted-vm-0-5-0   VM</a:t>
            </a:r>
          </a:p>
          <a:p>
            <a:pPr>
              <a:buNone/>
            </a:pPr>
            <a:r>
              <a:rPr lang="en-US" sz="4800" dirty="0" smtClean="0">
                <a:solidFill>
                  <a:schemeClr val="bg1"/>
                </a:solidFill>
                <a:latin typeface="Courier New" pitchFamily="49" charset="0"/>
                <a:cs typeface="Courier New" pitchFamily="49" charset="0"/>
              </a:rPr>
              <a:t>:                           hosted-vm-0-4-0   VM</a:t>
            </a:r>
          </a:p>
          <a:p>
            <a:pPr>
              <a:buNone/>
            </a:pPr>
            <a:r>
              <a:rPr lang="en-US" sz="4800" dirty="0" smtClean="0">
                <a:solidFill>
                  <a:schemeClr val="bg1"/>
                </a:solidFill>
                <a:latin typeface="Courier New" pitchFamily="49" charset="0"/>
                <a:cs typeface="Courier New" pitchFamily="49" charset="0"/>
              </a:rPr>
              <a:t>:                           hosted-vm-0-3-1   VM</a:t>
            </a:r>
          </a:p>
          <a:p>
            <a:pPr>
              <a:buNone/>
            </a:pPr>
            <a:r>
              <a:rPr lang="en-US" sz="4800" dirty="0" smtClean="0">
                <a:solidFill>
                  <a:schemeClr val="bg1"/>
                </a:solidFill>
                <a:latin typeface="Courier New" pitchFamily="49" charset="0"/>
                <a:cs typeface="Courier New" pitchFamily="49" charset="0"/>
              </a:rPr>
              <a:t>:                           hosted-vm-0-2-1   VM</a:t>
            </a:r>
          </a:p>
          <a:p>
            <a:pPr>
              <a:buNone/>
            </a:pPr>
            <a:r>
              <a:rPr lang="en-US" sz="4800" dirty="0" smtClean="0">
                <a:solidFill>
                  <a:schemeClr val="bg1"/>
                </a:solidFill>
                <a:latin typeface="Courier New" pitchFamily="49" charset="0"/>
                <a:cs typeface="Courier New" pitchFamily="49" charset="0"/>
              </a:rPr>
              <a:t>rocks-178.sdsc.edu:         ----------------- VM</a:t>
            </a:r>
          </a:p>
          <a:p>
            <a:pPr>
              <a:buNone/>
            </a:pPr>
            <a:r>
              <a:rPr lang="en-US" sz="4800" dirty="0" smtClean="0">
                <a:solidFill>
                  <a:schemeClr val="bg1"/>
                </a:solidFill>
                <a:latin typeface="Courier New" pitchFamily="49" charset="0"/>
                <a:cs typeface="Courier New" pitchFamily="49" charset="0"/>
              </a:rPr>
              <a:t>:                           hosted-vm-0-0-2   VM</a:t>
            </a:r>
          </a:p>
          <a:p>
            <a:pPr>
              <a:buNone/>
            </a:pPr>
            <a:r>
              <a:rPr lang="en-US" sz="4800" dirty="0" smtClean="0">
                <a:solidFill>
                  <a:schemeClr val="bg1"/>
                </a:solidFill>
                <a:latin typeface="Courier New" pitchFamily="49" charset="0"/>
                <a:cs typeface="Courier New" pitchFamily="49" charset="0"/>
              </a:rPr>
              <a:t>rocks-76.sdsc.edu:          ----------------- physical</a:t>
            </a:r>
          </a:p>
          <a:p>
            <a:pPr>
              <a:buNone/>
            </a:pPr>
            <a:r>
              <a:rPr lang="en-US" sz="4800" dirty="0" smtClean="0">
                <a:solidFill>
                  <a:schemeClr val="bg1"/>
                </a:solidFill>
                <a:latin typeface="Courier New" pitchFamily="49" charset="0"/>
                <a:cs typeface="Courier New" pitchFamily="49" charset="0"/>
              </a:rPr>
              <a:t>:                           vm-container-0-0  physical</a:t>
            </a:r>
          </a:p>
          <a:p>
            <a:pPr>
              <a:buNone/>
            </a:pPr>
            <a:r>
              <a:rPr lang="en-US" sz="4800" dirty="0" smtClean="0">
                <a:solidFill>
                  <a:schemeClr val="bg1"/>
                </a:solidFill>
                <a:latin typeface="Courier New" pitchFamily="49" charset="0"/>
                <a:cs typeface="Courier New" pitchFamily="49" charset="0"/>
              </a:rPr>
              <a:t>:                           vm-container-0-1  physical</a:t>
            </a:r>
          </a:p>
          <a:p>
            <a:pPr>
              <a:buNone/>
            </a:pPr>
            <a:r>
              <a:rPr lang="en-US" sz="4800" dirty="0" smtClean="0">
                <a:solidFill>
                  <a:schemeClr val="bg1"/>
                </a:solidFill>
                <a:latin typeface="Courier New" pitchFamily="49" charset="0"/>
                <a:cs typeface="Courier New" pitchFamily="49" charset="0"/>
              </a:rPr>
              <a:t>:                           vm-container-0-2  physical</a:t>
            </a:r>
          </a:p>
          <a:p>
            <a:pPr>
              <a:buNone/>
            </a:pPr>
            <a:r>
              <a:rPr lang="en-US" sz="4800" dirty="0" smtClean="0">
                <a:solidFill>
                  <a:schemeClr val="bg1"/>
                </a:solidFill>
                <a:latin typeface="Courier New" pitchFamily="49" charset="0"/>
                <a:cs typeface="Courier New" pitchFamily="49" charset="0"/>
              </a:rPr>
              <a:t>#[root@rocks-76 ~]# rocks list host interface</a:t>
            </a:r>
          </a:p>
          <a:p>
            <a:pPr>
              <a:buNone/>
            </a:pPr>
            <a:r>
              <a:rPr lang="en-US" sz="4800" dirty="0" smtClean="0">
                <a:solidFill>
                  <a:schemeClr val="bg1"/>
                </a:solidFill>
                <a:latin typeface="Courier New" pitchFamily="49" charset="0"/>
                <a:cs typeface="Courier New" pitchFamily="49" charset="0"/>
              </a:rPr>
              <a:t>HOST            IFACE NAME                    VLAN</a:t>
            </a:r>
          </a:p>
          <a:p>
            <a:pPr>
              <a:buNone/>
            </a:pPr>
            <a:r>
              <a:rPr lang="en-US" sz="4800" dirty="0" smtClean="0">
                <a:solidFill>
                  <a:srgbClr val="FFFF00"/>
                </a:solidFill>
                <a:latin typeface="Courier New" pitchFamily="49" charset="0"/>
                <a:cs typeface="Courier New" pitchFamily="49" charset="0"/>
              </a:rPr>
              <a:t>frontend-0-0-11: eth0 frontend-0-0-11           4</a:t>
            </a:r>
          </a:p>
          <a:p>
            <a:pPr>
              <a:buNone/>
            </a:pPr>
            <a:r>
              <a:rPr lang="en-US" sz="4800" dirty="0" smtClean="0">
                <a:solidFill>
                  <a:schemeClr val="bg1"/>
                </a:solidFill>
                <a:latin typeface="Courier New" pitchFamily="49" charset="0"/>
                <a:cs typeface="Courier New" pitchFamily="49" charset="0"/>
              </a:rPr>
              <a:t>frontend-0-0-11: eth1 afg.rocksclusters.org     0</a:t>
            </a:r>
          </a:p>
          <a:p>
            <a:pPr>
              <a:buNone/>
            </a:pPr>
            <a:r>
              <a:rPr lang="en-US" sz="4800" dirty="0" smtClean="0">
                <a:solidFill>
                  <a:schemeClr val="bg1"/>
                </a:solidFill>
                <a:latin typeface="Courier New" pitchFamily="49" charset="0"/>
                <a:cs typeface="Courier New" pitchFamily="49" charset="0"/>
              </a:rPr>
              <a:t>hosted-vm-0-2-0: eth0 hosted-vm-0-2-0          144</a:t>
            </a:r>
          </a:p>
          <a:p>
            <a:pPr>
              <a:buNone/>
            </a:pPr>
            <a:r>
              <a:rPr lang="en-US" sz="4800" dirty="0" smtClean="0">
                <a:solidFill>
                  <a:srgbClr val="FFFF00"/>
                </a:solidFill>
                <a:latin typeface="Courier New" pitchFamily="49" charset="0"/>
                <a:cs typeface="Courier New" pitchFamily="49" charset="0"/>
              </a:rPr>
              <a:t>hosted-vm-0-2-1: eth0 hosted-vm-0-2-1           4</a:t>
            </a:r>
          </a:p>
          <a:p>
            <a:pPr>
              <a:buNone/>
            </a:pPr>
            <a:endParaRPr lang="en-US" sz="4800" dirty="0" smtClean="0">
              <a:solidFill>
                <a:schemeClr val="bg1"/>
              </a:solidFill>
              <a:latin typeface="Courier New" pitchFamily="49" charset="0"/>
              <a:cs typeface="Courier New" pitchFamily="49" charset="0"/>
            </a:endParaRPr>
          </a:p>
          <a:p>
            <a:pPr>
              <a:buNone/>
            </a:pPr>
            <a:endParaRPr lang="en-US" dirty="0" smtClean="0">
              <a:solidFill>
                <a:schemeClr val="bg1"/>
              </a:solidFill>
              <a:latin typeface="Courier New" pitchFamily="49" charset="0"/>
              <a:cs typeface="Courier New" pitchFamily="49" charset="0"/>
            </a:endParaRPr>
          </a:p>
          <a:p>
            <a:pPr>
              <a:buNone/>
            </a:pPr>
            <a:endParaRPr lang="en-US" dirty="0" smtClean="0">
              <a:solidFill>
                <a:schemeClr val="bg1"/>
              </a:solidFill>
              <a:latin typeface="Courier New" pitchFamily="49" charset="0"/>
              <a:cs typeface="Courier New" pitchFamily="49" charset="0"/>
            </a:endParaRPr>
          </a:p>
          <a:p>
            <a:endParaRPr lang="en-US" dirty="0" smtClean="0">
              <a:solidFill>
                <a:schemeClr val="bg1"/>
              </a:solidFill>
              <a:latin typeface="Courier New" pitchFamily="49" charset="0"/>
              <a:cs typeface="Courier New" pitchFamily="49" charset="0"/>
            </a:endParaRPr>
          </a:p>
          <a:p>
            <a:pPr>
              <a:buNone/>
            </a:pPr>
            <a:endParaRPr lang="en-US" dirty="0" smtClean="0">
              <a:solidFill>
                <a:schemeClr val="bg1"/>
              </a:solidFill>
              <a:latin typeface="Courier New" pitchFamily="49" charset="0"/>
              <a:cs typeface="Courier New" pitchFamily="49" charset="0"/>
            </a:endParaRPr>
          </a:p>
          <a:p>
            <a:endParaRPr lang="en-US" dirty="0" smtClean="0">
              <a:solidFill>
                <a:schemeClr val="bg1"/>
              </a:solidFill>
            </a:endParaRPr>
          </a:p>
        </p:txBody>
      </p:sp>
      <p:sp>
        <p:nvSpPr>
          <p:cNvPr id="7" name="Rounded Rectangle 6"/>
          <p:cNvSpPr/>
          <p:nvPr/>
        </p:nvSpPr>
        <p:spPr>
          <a:xfrm>
            <a:off x="685800" y="3810000"/>
            <a:ext cx="2438400" cy="25908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smtClean="0">
                <a:solidFill>
                  <a:schemeClr val="tx1"/>
                </a:solidFill>
              </a:rPr>
              <a:t>Virtual Cluster 2</a:t>
            </a:r>
          </a:p>
          <a:p>
            <a:pPr algn="ctr"/>
            <a:r>
              <a:rPr lang="en-US" dirty="0" smtClean="0">
                <a:solidFill>
                  <a:schemeClr val="tx1"/>
                </a:solidFill>
              </a:rPr>
              <a:t>VLAN ID = 144</a:t>
            </a:r>
            <a:endParaRPr lang="en-US" dirty="0">
              <a:solidFill>
                <a:schemeClr val="tx1"/>
              </a:solidFill>
            </a:endParaRPr>
          </a:p>
        </p:txBody>
      </p:sp>
      <p:sp>
        <p:nvSpPr>
          <p:cNvPr id="8" name="Rounded Rectangle 7"/>
          <p:cNvSpPr/>
          <p:nvPr/>
        </p:nvSpPr>
        <p:spPr>
          <a:xfrm>
            <a:off x="685800" y="1447800"/>
            <a:ext cx="2438400" cy="21336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dirty="0" smtClean="0">
                <a:solidFill>
                  <a:schemeClr val="tx1"/>
                </a:solidFill>
              </a:rPr>
              <a:t>Virtual Cluster 1</a:t>
            </a:r>
          </a:p>
          <a:p>
            <a:pPr algn="ctr"/>
            <a:r>
              <a:rPr lang="en-US" dirty="0" smtClean="0">
                <a:solidFill>
                  <a:schemeClr val="tx1"/>
                </a:solidFill>
              </a:rPr>
              <a:t>VLAN ID = 4</a:t>
            </a:r>
            <a:endParaRPr lang="en-US" dirty="0">
              <a:solidFill>
                <a:schemeClr val="tx1"/>
              </a:solidFill>
            </a:endParaRPr>
          </a:p>
        </p:txBody>
      </p:sp>
      <p:grpSp>
        <p:nvGrpSpPr>
          <p:cNvPr id="2" name="Group 8"/>
          <p:cNvGrpSpPr/>
          <p:nvPr/>
        </p:nvGrpSpPr>
        <p:grpSpPr>
          <a:xfrm>
            <a:off x="990600" y="1676400"/>
            <a:ext cx="1752600" cy="1135981"/>
            <a:chOff x="3657600" y="1828800"/>
            <a:chExt cx="1752600" cy="1135981"/>
          </a:xfrm>
        </p:grpSpPr>
        <p:pic>
          <p:nvPicPr>
            <p:cNvPr id="10" name="Picture 2" descr="http://www.getapc.ca/images/Dell%20Tower.jpg"/>
            <p:cNvPicPr>
              <a:picLocks noChangeAspect="1" noChangeArrowheads="1"/>
            </p:cNvPicPr>
            <p:nvPr/>
          </p:nvPicPr>
          <p:blipFill>
            <a:blip r:embed="rId2" cstate="print"/>
            <a:srcRect t="9950" r="35319"/>
            <a:stretch>
              <a:fillRect/>
            </a:stretch>
          </p:blipFill>
          <p:spPr bwMode="auto">
            <a:xfrm>
              <a:off x="3657600" y="2057400"/>
              <a:ext cx="381000" cy="907381"/>
            </a:xfrm>
            <a:prstGeom prst="rect">
              <a:avLst/>
            </a:prstGeom>
            <a:noFill/>
          </p:spPr>
        </p:pic>
        <p:pic>
          <p:nvPicPr>
            <p:cNvPr id="11" name="Picture 2" descr="http://www.getapc.ca/images/Dell%20Tower.jpg"/>
            <p:cNvPicPr>
              <a:picLocks noChangeAspect="1" noChangeArrowheads="1"/>
            </p:cNvPicPr>
            <p:nvPr/>
          </p:nvPicPr>
          <p:blipFill>
            <a:blip r:embed="rId2" cstate="print"/>
            <a:srcRect t="9950" r="35319"/>
            <a:stretch>
              <a:fillRect/>
            </a:stretch>
          </p:blipFill>
          <p:spPr bwMode="auto">
            <a:xfrm>
              <a:off x="4114800" y="2057400"/>
              <a:ext cx="381000" cy="907381"/>
            </a:xfrm>
            <a:prstGeom prst="rect">
              <a:avLst/>
            </a:prstGeom>
            <a:noFill/>
          </p:spPr>
        </p:pic>
        <p:pic>
          <p:nvPicPr>
            <p:cNvPr id="12" name="Picture 2" descr="http://www.getapc.ca/images/Dell%20Tower.jpg"/>
            <p:cNvPicPr>
              <a:picLocks noChangeAspect="1" noChangeArrowheads="1"/>
            </p:cNvPicPr>
            <p:nvPr/>
          </p:nvPicPr>
          <p:blipFill>
            <a:blip r:embed="rId2" cstate="print"/>
            <a:srcRect t="9950" r="35319"/>
            <a:stretch>
              <a:fillRect/>
            </a:stretch>
          </p:blipFill>
          <p:spPr bwMode="auto">
            <a:xfrm>
              <a:off x="4572000" y="2057400"/>
              <a:ext cx="381000" cy="907381"/>
            </a:xfrm>
            <a:prstGeom prst="rect">
              <a:avLst/>
            </a:prstGeom>
            <a:noFill/>
          </p:spPr>
        </p:pic>
        <p:pic>
          <p:nvPicPr>
            <p:cNvPr id="13" name="Picture 2" descr="http://www.getapc.ca/images/Dell%20Tower.jpg"/>
            <p:cNvPicPr>
              <a:picLocks noChangeAspect="1" noChangeArrowheads="1"/>
            </p:cNvPicPr>
            <p:nvPr/>
          </p:nvPicPr>
          <p:blipFill>
            <a:blip r:embed="rId2" cstate="print"/>
            <a:srcRect t="9950" r="35319"/>
            <a:stretch>
              <a:fillRect/>
            </a:stretch>
          </p:blipFill>
          <p:spPr bwMode="auto">
            <a:xfrm>
              <a:off x="5029200" y="2057400"/>
              <a:ext cx="381000" cy="907381"/>
            </a:xfrm>
            <a:prstGeom prst="rect">
              <a:avLst/>
            </a:prstGeom>
            <a:noFill/>
          </p:spPr>
        </p:pic>
        <p:pic>
          <p:nvPicPr>
            <p:cNvPr id="14" name="Picture 13"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3657600" y="1828800"/>
              <a:ext cx="971550" cy="152400"/>
            </a:xfrm>
            <a:prstGeom prst="rect">
              <a:avLst/>
            </a:prstGeom>
            <a:noFill/>
            <a:ln w="9525">
              <a:solidFill>
                <a:schemeClr val="tx1"/>
              </a:solidFill>
              <a:miter lim="800000"/>
              <a:headEnd/>
              <a:tailEnd/>
            </a:ln>
          </p:spPr>
        </p:pic>
      </p:grpSp>
      <p:grpSp>
        <p:nvGrpSpPr>
          <p:cNvPr id="3" name="Group 14"/>
          <p:cNvGrpSpPr/>
          <p:nvPr/>
        </p:nvGrpSpPr>
        <p:grpSpPr>
          <a:xfrm>
            <a:off x="914400" y="4114800"/>
            <a:ext cx="1981200" cy="1516981"/>
            <a:chOff x="3733800" y="3581400"/>
            <a:chExt cx="1981200" cy="1516981"/>
          </a:xfrm>
        </p:grpSpPr>
        <p:pic>
          <p:nvPicPr>
            <p:cNvPr id="16" name="Picture 15"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3733800" y="3581400"/>
              <a:ext cx="971550" cy="152400"/>
            </a:xfrm>
            <a:prstGeom prst="rect">
              <a:avLst/>
            </a:prstGeom>
            <a:noFill/>
            <a:ln w="9525">
              <a:solidFill>
                <a:schemeClr val="tx1"/>
              </a:solidFill>
              <a:miter lim="800000"/>
              <a:headEnd/>
              <a:tailEnd/>
            </a:ln>
          </p:spPr>
        </p:pic>
        <p:pic>
          <p:nvPicPr>
            <p:cNvPr id="17" name="Picture 2" descr="http://www.getapc.ca/images/Dell%20Tower.jpg"/>
            <p:cNvPicPr>
              <a:picLocks noChangeAspect="1" noChangeArrowheads="1"/>
            </p:cNvPicPr>
            <p:nvPr/>
          </p:nvPicPr>
          <p:blipFill>
            <a:blip r:embed="rId2" cstate="print"/>
            <a:srcRect t="9950" r="35319"/>
            <a:stretch>
              <a:fillRect/>
            </a:stretch>
          </p:blipFill>
          <p:spPr bwMode="auto">
            <a:xfrm>
              <a:off x="3733800" y="3810000"/>
              <a:ext cx="381000" cy="907381"/>
            </a:xfrm>
            <a:prstGeom prst="rect">
              <a:avLst/>
            </a:prstGeom>
            <a:noFill/>
          </p:spPr>
        </p:pic>
        <p:pic>
          <p:nvPicPr>
            <p:cNvPr id="18" name="Picture 2" descr="http://www.getapc.ca/images/Dell%20Tower.jpg"/>
            <p:cNvPicPr>
              <a:picLocks noChangeAspect="1" noChangeArrowheads="1"/>
            </p:cNvPicPr>
            <p:nvPr/>
          </p:nvPicPr>
          <p:blipFill>
            <a:blip r:embed="rId2" cstate="print"/>
            <a:srcRect t="9950" r="35319"/>
            <a:stretch>
              <a:fillRect/>
            </a:stretch>
          </p:blipFill>
          <p:spPr bwMode="auto">
            <a:xfrm>
              <a:off x="4191000" y="3810000"/>
              <a:ext cx="381000" cy="907381"/>
            </a:xfrm>
            <a:prstGeom prst="rect">
              <a:avLst/>
            </a:prstGeom>
            <a:noFill/>
          </p:spPr>
        </p:pic>
        <p:pic>
          <p:nvPicPr>
            <p:cNvPr id="19" name="Picture 2" descr="http://www.getapc.ca/images/Dell%20Tower.jpg"/>
            <p:cNvPicPr>
              <a:picLocks noChangeAspect="1" noChangeArrowheads="1"/>
            </p:cNvPicPr>
            <p:nvPr/>
          </p:nvPicPr>
          <p:blipFill>
            <a:blip r:embed="rId2" cstate="print"/>
            <a:srcRect t="9950" r="35319"/>
            <a:stretch>
              <a:fillRect/>
            </a:stretch>
          </p:blipFill>
          <p:spPr bwMode="auto">
            <a:xfrm>
              <a:off x="4648200" y="3810000"/>
              <a:ext cx="381000" cy="907381"/>
            </a:xfrm>
            <a:prstGeom prst="rect">
              <a:avLst/>
            </a:prstGeom>
            <a:noFill/>
          </p:spPr>
        </p:pic>
        <p:pic>
          <p:nvPicPr>
            <p:cNvPr id="20" name="Picture 2" descr="http://www.getapc.ca/images/Dell%20Tower.jpg"/>
            <p:cNvPicPr>
              <a:picLocks noChangeAspect="1" noChangeArrowheads="1"/>
            </p:cNvPicPr>
            <p:nvPr/>
          </p:nvPicPr>
          <p:blipFill>
            <a:blip r:embed="rId2" cstate="print"/>
            <a:srcRect t="9950" r="35319"/>
            <a:stretch>
              <a:fillRect/>
            </a:stretch>
          </p:blipFill>
          <p:spPr bwMode="auto">
            <a:xfrm>
              <a:off x="5105400" y="3810000"/>
              <a:ext cx="381000" cy="907381"/>
            </a:xfrm>
            <a:prstGeom prst="rect">
              <a:avLst/>
            </a:prstGeom>
            <a:noFill/>
          </p:spPr>
        </p:pic>
        <p:pic>
          <p:nvPicPr>
            <p:cNvPr id="21" name="Picture 2" descr="http://www.getapc.ca/images/Dell%20Tower.jpg"/>
            <p:cNvPicPr>
              <a:picLocks noChangeAspect="1" noChangeArrowheads="1"/>
            </p:cNvPicPr>
            <p:nvPr/>
          </p:nvPicPr>
          <p:blipFill>
            <a:blip r:embed="rId2" cstate="print"/>
            <a:srcRect t="9950" r="35319"/>
            <a:stretch>
              <a:fillRect/>
            </a:stretch>
          </p:blipFill>
          <p:spPr bwMode="auto">
            <a:xfrm>
              <a:off x="3962400" y="4191000"/>
              <a:ext cx="381000" cy="907381"/>
            </a:xfrm>
            <a:prstGeom prst="rect">
              <a:avLst/>
            </a:prstGeom>
            <a:noFill/>
          </p:spPr>
        </p:pic>
        <p:pic>
          <p:nvPicPr>
            <p:cNvPr id="22" name="Picture 2" descr="http://www.getapc.ca/images/Dell%20Tower.jpg"/>
            <p:cNvPicPr>
              <a:picLocks noChangeAspect="1" noChangeArrowheads="1"/>
            </p:cNvPicPr>
            <p:nvPr/>
          </p:nvPicPr>
          <p:blipFill>
            <a:blip r:embed="rId2" cstate="print"/>
            <a:srcRect t="9950" r="35319"/>
            <a:stretch>
              <a:fillRect/>
            </a:stretch>
          </p:blipFill>
          <p:spPr bwMode="auto">
            <a:xfrm>
              <a:off x="4419600" y="4191000"/>
              <a:ext cx="381000" cy="907381"/>
            </a:xfrm>
            <a:prstGeom prst="rect">
              <a:avLst/>
            </a:prstGeom>
            <a:noFill/>
          </p:spPr>
        </p:pic>
        <p:pic>
          <p:nvPicPr>
            <p:cNvPr id="23" name="Picture 2" descr="http://www.getapc.ca/images/Dell%20Tower.jpg"/>
            <p:cNvPicPr>
              <a:picLocks noChangeAspect="1" noChangeArrowheads="1"/>
            </p:cNvPicPr>
            <p:nvPr/>
          </p:nvPicPr>
          <p:blipFill>
            <a:blip r:embed="rId2" cstate="print"/>
            <a:srcRect t="9950" r="35319"/>
            <a:stretch>
              <a:fillRect/>
            </a:stretch>
          </p:blipFill>
          <p:spPr bwMode="auto">
            <a:xfrm>
              <a:off x="4876800" y="4191000"/>
              <a:ext cx="381000" cy="907381"/>
            </a:xfrm>
            <a:prstGeom prst="rect">
              <a:avLst/>
            </a:prstGeom>
            <a:noFill/>
          </p:spPr>
        </p:pic>
        <p:pic>
          <p:nvPicPr>
            <p:cNvPr id="24" name="Picture 2" descr="http://www.getapc.ca/images/Dell%20Tower.jpg"/>
            <p:cNvPicPr>
              <a:picLocks noChangeAspect="1" noChangeArrowheads="1"/>
            </p:cNvPicPr>
            <p:nvPr/>
          </p:nvPicPr>
          <p:blipFill>
            <a:blip r:embed="rId2" cstate="print"/>
            <a:srcRect t="9950" r="35319"/>
            <a:stretch>
              <a:fillRect/>
            </a:stretch>
          </p:blipFill>
          <p:spPr bwMode="auto">
            <a:xfrm>
              <a:off x="5334000" y="4191000"/>
              <a:ext cx="381000" cy="907381"/>
            </a:xfrm>
            <a:prstGeom prst="rect">
              <a:avLst/>
            </a:prstGeom>
            <a:noFill/>
          </p:spPr>
        </p:pic>
      </p:grpSp>
      <p:sp>
        <p:nvSpPr>
          <p:cNvPr id="25" name="Content Placeholder 5"/>
          <p:cNvSpPr>
            <a:spLocks noGrp="1"/>
          </p:cNvSpPr>
          <p:nvPr>
            <p:ph sz="half" idx="2"/>
          </p:nvPr>
        </p:nvSpPr>
        <p:spPr>
          <a:xfrm>
            <a:off x="3276600" y="1295400"/>
            <a:ext cx="5486400" cy="1600199"/>
          </a:xfrm>
        </p:spPr>
        <p:txBody>
          <a:bodyPr>
            <a:normAutofit fontScale="70000" lnSpcReduction="20000"/>
          </a:bodyPr>
          <a:lstStyle/>
          <a:p>
            <a:r>
              <a:rPr lang="en-US" sz="4200" dirty="0" smtClean="0"/>
              <a:t>Need to configure Ethernet Switch for VLANs</a:t>
            </a:r>
          </a:p>
          <a:p>
            <a:pPr lvl="1"/>
            <a:r>
              <a:rPr lang="en-US" sz="3800" dirty="0" smtClean="0"/>
              <a:t>Vendor-specific commands : SMC ≠ Cisco ≠  Extreme … </a:t>
            </a:r>
          </a:p>
          <a:p>
            <a:pPr>
              <a:buNone/>
            </a:pPr>
            <a:endParaRPr lang="en-US" dirty="0" smtClean="0">
              <a:latin typeface="Courier New" pitchFamily="49" charset="0"/>
              <a:cs typeface="Courier New" pitchFamily="49" charset="0"/>
            </a:endParaRPr>
          </a:p>
          <a:p>
            <a:endParaRPr lang="en-US" dirty="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VM Host (Dom0) </a:t>
            </a:r>
            <a:r>
              <a:rPr lang="en-US" dirty="0" err="1" smtClean="0"/>
              <a:t>vs</a:t>
            </a:r>
            <a:r>
              <a:rPr lang="en-US" dirty="0" smtClean="0"/>
              <a:t> VM Guest (</a:t>
            </a:r>
            <a:r>
              <a:rPr lang="en-US" dirty="0" err="1" smtClean="0"/>
              <a:t>DomU</a:t>
            </a:r>
            <a:r>
              <a:rPr lang="en-US" dirty="0" smtClean="0"/>
              <a:t>)</a:t>
            </a:r>
            <a:endParaRPr lang="en-US" dirty="0"/>
          </a:p>
        </p:txBody>
      </p:sp>
      <p:sp>
        <p:nvSpPr>
          <p:cNvPr id="3" name="Content Placeholder 2"/>
          <p:cNvSpPr>
            <a:spLocks noGrp="1"/>
          </p:cNvSpPr>
          <p:nvPr>
            <p:ph sz="half" idx="1"/>
          </p:nvPr>
        </p:nvSpPr>
        <p:spPr/>
        <p:txBody>
          <a:bodyPr>
            <a:normAutofit fontScale="92500"/>
          </a:bodyPr>
          <a:lstStyle/>
          <a:p>
            <a:pPr>
              <a:buNone/>
            </a:pPr>
            <a:r>
              <a:rPr lang="en-US" dirty="0" smtClean="0"/>
              <a:t>VM Host (Dom0) AKA </a:t>
            </a:r>
          </a:p>
          <a:p>
            <a:pPr>
              <a:buNone/>
            </a:pPr>
            <a:r>
              <a:rPr lang="en-US" dirty="0" smtClean="0"/>
              <a:t>“Cloud Provider”</a:t>
            </a:r>
          </a:p>
          <a:p>
            <a:r>
              <a:rPr lang="en-US" dirty="0" smtClean="0"/>
              <a:t>Creates tagged Interfaces &amp; associated </a:t>
            </a:r>
            <a:r>
              <a:rPr lang="en-US" dirty="0" err="1" smtClean="0"/>
              <a:t>xen</a:t>
            </a:r>
            <a:r>
              <a:rPr lang="en-US" dirty="0" smtClean="0"/>
              <a:t> bridges</a:t>
            </a:r>
          </a:p>
          <a:p>
            <a:r>
              <a:rPr lang="en-US" dirty="0" smtClean="0"/>
              <a:t>Allocates Local Disk Space for each VM</a:t>
            </a:r>
          </a:p>
          <a:p>
            <a:r>
              <a:rPr lang="en-US" dirty="0" smtClean="0"/>
              <a:t>Allocates Memory/CPU to each VM</a:t>
            </a:r>
          </a:p>
          <a:p>
            <a:r>
              <a:rPr lang="en-US" dirty="0" smtClean="0"/>
              <a:t>Wires VM interface(s) to appropriate bridges</a:t>
            </a:r>
          </a:p>
          <a:p>
            <a:endParaRPr lang="en-US" dirty="0" smtClean="0"/>
          </a:p>
          <a:p>
            <a:endParaRPr lang="en-US" dirty="0" smtClean="0"/>
          </a:p>
        </p:txBody>
      </p:sp>
      <p:sp>
        <p:nvSpPr>
          <p:cNvPr id="4" name="Content Placeholder 3"/>
          <p:cNvSpPr>
            <a:spLocks noGrp="1"/>
          </p:cNvSpPr>
          <p:nvPr>
            <p:ph sz="half" idx="2"/>
          </p:nvPr>
        </p:nvSpPr>
        <p:spPr/>
        <p:txBody>
          <a:bodyPr>
            <a:normAutofit fontScale="92500"/>
          </a:bodyPr>
          <a:lstStyle/>
          <a:p>
            <a:pPr>
              <a:buNone/>
            </a:pPr>
            <a:r>
              <a:rPr lang="en-US" dirty="0" smtClean="0"/>
              <a:t>VM Guest </a:t>
            </a:r>
            <a:r>
              <a:rPr lang="en-US" dirty="0" err="1" smtClean="0"/>
              <a:t>DomU</a:t>
            </a:r>
            <a:endParaRPr lang="en-US" dirty="0" smtClean="0"/>
          </a:p>
          <a:p>
            <a:r>
              <a:rPr lang="en-US" dirty="0"/>
              <a:t> </a:t>
            </a:r>
            <a:r>
              <a:rPr lang="en-US" dirty="0" smtClean="0"/>
              <a:t>Sees disk, CPU, Memory, and Network Interfaces, as if real HW</a:t>
            </a:r>
          </a:p>
          <a:p>
            <a:r>
              <a:rPr lang="en-US" dirty="0" smtClean="0"/>
              <a:t>Generally, cannot tag with eth0.&lt;id&gt;</a:t>
            </a:r>
          </a:p>
          <a:p>
            <a:pPr>
              <a:buNone/>
            </a:pPr>
            <a:endParaRPr lang="en-US" dirty="0" smtClean="0"/>
          </a:p>
          <a:p>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Realities of Virtual Clusters</a:t>
            </a:r>
            <a:endParaRPr lang="en-US" dirty="0"/>
          </a:p>
        </p:txBody>
      </p:sp>
      <p:sp>
        <p:nvSpPr>
          <p:cNvPr id="5" name="Content Placeholder 4"/>
          <p:cNvSpPr>
            <a:spLocks noGrp="1"/>
          </p:cNvSpPr>
          <p:nvPr>
            <p:ph idx="1"/>
          </p:nvPr>
        </p:nvSpPr>
        <p:spPr/>
        <p:txBody>
          <a:bodyPr>
            <a:normAutofit fontScale="77500" lnSpcReduction="20000"/>
          </a:bodyPr>
          <a:lstStyle/>
          <a:p>
            <a:r>
              <a:rPr lang="en-US" dirty="0" smtClean="0"/>
              <a:t>When you start building Hosting Clusters, you build </a:t>
            </a:r>
            <a:r>
              <a:rPr lang="en-US" i="1" dirty="0" smtClean="0"/>
              <a:t>many </a:t>
            </a:r>
            <a:r>
              <a:rPr lang="en-US" dirty="0" smtClean="0"/>
              <a:t>clusters</a:t>
            </a:r>
          </a:p>
          <a:p>
            <a:r>
              <a:rPr lang="en-US" dirty="0" smtClean="0"/>
              <a:t>Viewpoints:</a:t>
            </a:r>
          </a:p>
          <a:p>
            <a:pPr lvl="1"/>
            <a:r>
              <a:rPr lang="en-US" dirty="0" smtClean="0"/>
              <a:t>Physical Cluster that Hosts Virtual Machines</a:t>
            </a:r>
          </a:p>
          <a:p>
            <a:pPr lvl="1"/>
            <a:r>
              <a:rPr lang="en-US" dirty="0" smtClean="0"/>
              <a:t>Cloud Provider: Allocation of resources (disk, network, CPU, memory) to define a virtual cluster</a:t>
            </a:r>
          </a:p>
          <a:p>
            <a:pPr lvl="1"/>
            <a:r>
              <a:rPr lang="en-US" dirty="0" smtClean="0"/>
              <a:t>Cluster Owner: Configuration of Software to define your environment</a:t>
            </a:r>
          </a:p>
          <a:p>
            <a:pPr>
              <a:buFont typeface="Wingdings" pitchFamily="2" charset="2"/>
              <a:buChar char="Ø"/>
            </a:pPr>
            <a:r>
              <a:rPr lang="en-US" dirty="0" smtClean="0"/>
              <a:t>Your first virtual cluster requires you to define three clusters and build two</a:t>
            </a:r>
          </a:p>
          <a:p>
            <a:endParaRPr lang="en-US" dirty="0" smtClean="0"/>
          </a:p>
          <a:p>
            <a:r>
              <a:rPr lang="en-US" dirty="0" smtClean="0"/>
              <a:t>Rocks &gt; 5.0 provides infrastructure for all of this</a:t>
            </a:r>
          </a:p>
          <a:p>
            <a:pPr lvl="1"/>
            <a:r>
              <a:rPr lang="en-US" dirty="0" smtClean="0"/>
              <a:t>Share as much as possible  </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Building Hybrid/Mixed Clusters</a:t>
            </a:r>
            <a:endParaRPr lang="en-US" dirty="0"/>
          </a:p>
        </p:txBody>
      </p:sp>
      <p:sp>
        <p:nvSpPr>
          <p:cNvPr id="3" name="Content Placeholder 2"/>
          <p:cNvSpPr>
            <a:spLocks noGrp="1"/>
          </p:cNvSpPr>
          <p:nvPr>
            <p:ph idx="1"/>
          </p:nvPr>
        </p:nvSpPr>
        <p:spPr>
          <a:xfrm>
            <a:off x="457200" y="1295400"/>
            <a:ext cx="8229600" cy="1219200"/>
          </a:xfrm>
        </p:spPr>
        <p:txBody>
          <a:bodyPr>
            <a:normAutofit fontScale="85000" lnSpcReduction="20000"/>
          </a:bodyPr>
          <a:lstStyle/>
          <a:p>
            <a:r>
              <a:rPr lang="en-US" dirty="0" smtClean="0"/>
              <a:t>Hybrid/Mixed</a:t>
            </a:r>
          </a:p>
          <a:p>
            <a:pPr lvl="1"/>
            <a:r>
              <a:rPr lang="en-US" dirty="0" smtClean="0"/>
              <a:t>Base View: Same VLAN == Same  Cluster</a:t>
            </a:r>
          </a:p>
          <a:p>
            <a:pPr>
              <a:buNone/>
            </a:pPr>
            <a:r>
              <a:rPr lang="en-US" dirty="0" smtClean="0"/>
              <a:t>Some Examples:</a:t>
            </a:r>
          </a:p>
          <a:p>
            <a:endParaRPr lang="en-US" dirty="0" smtClean="0"/>
          </a:p>
        </p:txBody>
      </p:sp>
      <p:pic>
        <p:nvPicPr>
          <p:cNvPr id="16386" name="Picture 2" descr="http://www.aberdeeninc.com/images/image-specs-x527_04.jpg"/>
          <p:cNvPicPr>
            <a:picLocks noChangeAspect="1" noChangeArrowheads="1"/>
          </p:cNvPicPr>
          <p:nvPr/>
        </p:nvPicPr>
        <p:blipFill>
          <a:blip r:embed="rId2" cstate="print"/>
          <a:srcRect l="18909" t="24000" r="24364" b="28000"/>
          <a:stretch>
            <a:fillRect/>
          </a:stretch>
        </p:blipFill>
        <p:spPr bwMode="auto">
          <a:xfrm>
            <a:off x="533400" y="4038600"/>
            <a:ext cx="1676400" cy="773723"/>
          </a:xfrm>
          <a:prstGeom prst="rect">
            <a:avLst/>
          </a:prstGeom>
          <a:noFill/>
        </p:spPr>
      </p:pic>
      <p:pic>
        <p:nvPicPr>
          <p:cNvPr id="5" name="Picture 2" descr="http://www.aberdeeninc.com/images/image-specs-x527_04.jpg"/>
          <p:cNvPicPr>
            <a:picLocks noChangeAspect="1" noChangeArrowheads="1"/>
          </p:cNvPicPr>
          <p:nvPr/>
        </p:nvPicPr>
        <p:blipFill>
          <a:blip r:embed="rId2" cstate="print"/>
          <a:srcRect l="18909" t="24000" r="24364" b="28000"/>
          <a:stretch>
            <a:fillRect/>
          </a:stretch>
        </p:blipFill>
        <p:spPr bwMode="auto">
          <a:xfrm>
            <a:off x="533400" y="4800600"/>
            <a:ext cx="1676400" cy="773723"/>
          </a:xfrm>
          <a:prstGeom prst="rect">
            <a:avLst/>
          </a:prstGeom>
          <a:noFill/>
        </p:spPr>
      </p:pic>
      <p:pic>
        <p:nvPicPr>
          <p:cNvPr id="6" name="Picture 2" descr="http://www.aberdeeninc.com/images/image-specs-x527_04.jpg"/>
          <p:cNvPicPr>
            <a:picLocks noChangeAspect="1" noChangeArrowheads="1"/>
          </p:cNvPicPr>
          <p:nvPr/>
        </p:nvPicPr>
        <p:blipFill>
          <a:blip r:embed="rId2" cstate="print"/>
          <a:srcRect l="18909" t="24000" r="24364" b="28000"/>
          <a:stretch>
            <a:fillRect/>
          </a:stretch>
        </p:blipFill>
        <p:spPr bwMode="auto">
          <a:xfrm>
            <a:off x="533400" y="5562600"/>
            <a:ext cx="1676400" cy="773723"/>
          </a:xfrm>
          <a:prstGeom prst="rect">
            <a:avLst/>
          </a:prstGeom>
          <a:noFill/>
        </p:spPr>
      </p:pic>
      <p:grpSp>
        <p:nvGrpSpPr>
          <p:cNvPr id="4" name="Group 6"/>
          <p:cNvGrpSpPr/>
          <p:nvPr/>
        </p:nvGrpSpPr>
        <p:grpSpPr>
          <a:xfrm>
            <a:off x="2438400" y="3429000"/>
            <a:ext cx="1981200" cy="3073400"/>
            <a:chOff x="304800" y="1447800"/>
            <a:chExt cx="2603500" cy="5207000"/>
          </a:xfrm>
        </p:grpSpPr>
        <p:pic>
          <p:nvPicPr>
            <p:cNvPr id="8" name="Picture 2" descr="http://www.nstpower.com/PSXrackphoto.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04800" y="1447800"/>
              <a:ext cx="2603500" cy="5207000"/>
            </a:xfrm>
            <a:prstGeom prst="rect">
              <a:avLst/>
            </a:prstGeom>
            <a:noFill/>
          </p:spPr>
        </p:pic>
        <p:pic>
          <p:nvPicPr>
            <p:cNvPr id="9" name="Picture 8"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1778000"/>
              <a:ext cx="971550" cy="152400"/>
            </a:xfrm>
            <a:prstGeom prst="rect">
              <a:avLst/>
            </a:prstGeom>
            <a:noFill/>
            <a:ln w="9525">
              <a:noFill/>
              <a:miter lim="800000"/>
              <a:headEnd/>
              <a:tailEnd/>
            </a:ln>
          </p:spPr>
        </p:pic>
        <p:pic>
          <p:nvPicPr>
            <p:cNvPr id="10" name="Picture 9"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2159000"/>
              <a:ext cx="971550" cy="152400"/>
            </a:xfrm>
            <a:prstGeom prst="rect">
              <a:avLst/>
            </a:prstGeom>
            <a:noFill/>
            <a:ln w="9525">
              <a:noFill/>
              <a:miter lim="800000"/>
              <a:headEnd/>
              <a:tailEnd/>
            </a:ln>
          </p:spPr>
        </p:pic>
        <p:pic>
          <p:nvPicPr>
            <p:cNvPr id="11" name="Picture 10"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2293112"/>
              <a:ext cx="971550" cy="152400"/>
            </a:xfrm>
            <a:prstGeom prst="rect">
              <a:avLst/>
            </a:prstGeom>
            <a:noFill/>
            <a:ln w="9525">
              <a:noFill/>
              <a:miter lim="800000"/>
              <a:headEnd/>
              <a:tailEnd/>
            </a:ln>
          </p:spPr>
        </p:pic>
        <p:pic>
          <p:nvPicPr>
            <p:cNvPr id="12" name="Picture 11"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2427224"/>
              <a:ext cx="971550" cy="152400"/>
            </a:xfrm>
            <a:prstGeom prst="rect">
              <a:avLst/>
            </a:prstGeom>
            <a:noFill/>
            <a:ln w="9525">
              <a:noFill/>
              <a:miter lim="800000"/>
              <a:headEnd/>
              <a:tailEnd/>
            </a:ln>
          </p:spPr>
        </p:pic>
        <p:pic>
          <p:nvPicPr>
            <p:cNvPr id="13" name="Picture 12"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2561336"/>
              <a:ext cx="971550" cy="152400"/>
            </a:xfrm>
            <a:prstGeom prst="rect">
              <a:avLst/>
            </a:prstGeom>
            <a:noFill/>
            <a:ln w="9525">
              <a:noFill/>
              <a:miter lim="800000"/>
              <a:headEnd/>
              <a:tailEnd/>
            </a:ln>
          </p:spPr>
        </p:pic>
        <p:pic>
          <p:nvPicPr>
            <p:cNvPr id="14" name="Picture 13"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2695448"/>
              <a:ext cx="971550" cy="152400"/>
            </a:xfrm>
            <a:prstGeom prst="rect">
              <a:avLst/>
            </a:prstGeom>
            <a:noFill/>
            <a:ln w="9525">
              <a:noFill/>
              <a:miter lim="800000"/>
              <a:headEnd/>
              <a:tailEnd/>
            </a:ln>
          </p:spPr>
        </p:pic>
        <p:pic>
          <p:nvPicPr>
            <p:cNvPr id="15" name="Picture 14"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2829560"/>
              <a:ext cx="971550" cy="152400"/>
            </a:xfrm>
            <a:prstGeom prst="rect">
              <a:avLst/>
            </a:prstGeom>
            <a:noFill/>
            <a:ln w="9525">
              <a:noFill/>
              <a:miter lim="800000"/>
              <a:headEnd/>
              <a:tailEnd/>
            </a:ln>
          </p:spPr>
        </p:pic>
        <p:pic>
          <p:nvPicPr>
            <p:cNvPr id="16" name="Picture 15"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2963672"/>
              <a:ext cx="971550" cy="152400"/>
            </a:xfrm>
            <a:prstGeom prst="rect">
              <a:avLst/>
            </a:prstGeom>
            <a:noFill/>
            <a:ln w="9525">
              <a:noFill/>
              <a:miter lim="800000"/>
              <a:headEnd/>
              <a:tailEnd/>
            </a:ln>
          </p:spPr>
        </p:pic>
        <p:pic>
          <p:nvPicPr>
            <p:cNvPr id="17" name="Picture 16"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3097784"/>
              <a:ext cx="971550" cy="152400"/>
            </a:xfrm>
            <a:prstGeom prst="rect">
              <a:avLst/>
            </a:prstGeom>
            <a:noFill/>
            <a:ln w="9525">
              <a:noFill/>
              <a:miter lim="800000"/>
              <a:headEnd/>
              <a:tailEnd/>
            </a:ln>
          </p:spPr>
        </p:pic>
        <p:pic>
          <p:nvPicPr>
            <p:cNvPr id="18" name="Picture 17"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3231896"/>
              <a:ext cx="971550" cy="152400"/>
            </a:xfrm>
            <a:prstGeom prst="rect">
              <a:avLst/>
            </a:prstGeom>
            <a:noFill/>
            <a:ln w="9525">
              <a:noFill/>
              <a:miter lim="800000"/>
              <a:headEnd/>
              <a:tailEnd/>
            </a:ln>
          </p:spPr>
        </p:pic>
        <p:pic>
          <p:nvPicPr>
            <p:cNvPr id="19" name="Picture 18"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3366008"/>
              <a:ext cx="971550" cy="152400"/>
            </a:xfrm>
            <a:prstGeom prst="rect">
              <a:avLst/>
            </a:prstGeom>
            <a:noFill/>
            <a:ln w="9525">
              <a:noFill/>
              <a:miter lim="800000"/>
              <a:headEnd/>
              <a:tailEnd/>
            </a:ln>
          </p:spPr>
        </p:pic>
        <p:pic>
          <p:nvPicPr>
            <p:cNvPr id="20" name="Picture 19"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3500120"/>
              <a:ext cx="971550" cy="152400"/>
            </a:xfrm>
            <a:prstGeom prst="rect">
              <a:avLst/>
            </a:prstGeom>
            <a:noFill/>
            <a:ln w="9525">
              <a:noFill/>
              <a:miter lim="800000"/>
              <a:headEnd/>
              <a:tailEnd/>
            </a:ln>
          </p:spPr>
        </p:pic>
        <p:pic>
          <p:nvPicPr>
            <p:cNvPr id="21" name="Picture 20"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3634232"/>
              <a:ext cx="971550" cy="152400"/>
            </a:xfrm>
            <a:prstGeom prst="rect">
              <a:avLst/>
            </a:prstGeom>
            <a:noFill/>
            <a:ln w="9525">
              <a:noFill/>
              <a:miter lim="800000"/>
              <a:headEnd/>
              <a:tailEnd/>
            </a:ln>
          </p:spPr>
        </p:pic>
        <p:pic>
          <p:nvPicPr>
            <p:cNvPr id="22" name="Picture 21"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3768344"/>
              <a:ext cx="971550" cy="152400"/>
            </a:xfrm>
            <a:prstGeom prst="rect">
              <a:avLst/>
            </a:prstGeom>
            <a:noFill/>
            <a:ln w="9525">
              <a:noFill/>
              <a:miter lim="800000"/>
              <a:headEnd/>
              <a:tailEnd/>
            </a:ln>
          </p:spPr>
        </p:pic>
        <p:pic>
          <p:nvPicPr>
            <p:cNvPr id="23" name="Picture 22"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3902456"/>
              <a:ext cx="971550" cy="152400"/>
            </a:xfrm>
            <a:prstGeom prst="rect">
              <a:avLst/>
            </a:prstGeom>
            <a:noFill/>
            <a:ln w="9525">
              <a:noFill/>
              <a:miter lim="800000"/>
              <a:headEnd/>
              <a:tailEnd/>
            </a:ln>
          </p:spPr>
        </p:pic>
        <p:pic>
          <p:nvPicPr>
            <p:cNvPr id="24" name="Picture 23"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4036568"/>
              <a:ext cx="971550" cy="152400"/>
            </a:xfrm>
            <a:prstGeom prst="rect">
              <a:avLst/>
            </a:prstGeom>
            <a:noFill/>
            <a:ln w="9525">
              <a:noFill/>
              <a:miter lim="800000"/>
              <a:headEnd/>
              <a:tailEnd/>
            </a:ln>
          </p:spPr>
        </p:pic>
        <p:pic>
          <p:nvPicPr>
            <p:cNvPr id="25" name="Picture 24"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4170680"/>
              <a:ext cx="971550" cy="152400"/>
            </a:xfrm>
            <a:prstGeom prst="rect">
              <a:avLst/>
            </a:prstGeom>
            <a:noFill/>
            <a:ln w="9525">
              <a:noFill/>
              <a:miter lim="800000"/>
              <a:headEnd/>
              <a:tailEnd/>
            </a:ln>
          </p:spPr>
        </p:pic>
        <p:pic>
          <p:nvPicPr>
            <p:cNvPr id="26" name="Picture 25"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4304792"/>
              <a:ext cx="971550" cy="152400"/>
            </a:xfrm>
            <a:prstGeom prst="rect">
              <a:avLst/>
            </a:prstGeom>
            <a:noFill/>
            <a:ln w="9525">
              <a:noFill/>
              <a:miter lim="800000"/>
              <a:headEnd/>
              <a:tailEnd/>
            </a:ln>
          </p:spPr>
        </p:pic>
        <p:pic>
          <p:nvPicPr>
            <p:cNvPr id="27" name="Picture 26"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4438904"/>
              <a:ext cx="971550" cy="152400"/>
            </a:xfrm>
            <a:prstGeom prst="rect">
              <a:avLst/>
            </a:prstGeom>
            <a:noFill/>
            <a:ln w="9525">
              <a:noFill/>
              <a:miter lim="800000"/>
              <a:headEnd/>
              <a:tailEnd/>
            </a:ln>
          </p:spPr>
        </p:pic>
        <p:pic>
          <p:nvPicPr>
            <p:cNvPr id="28" name="Picture 27"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4573016"/>
              <a:ext cx="971550" cy="152400"/>
            </a:xfrm>
            <a:prstGeom prst="rect">
              <a:avLst/>
            </a:prstGeom>
            <a:noFill/>
            <a:ln w="9525">
              <a:noFill/>
              <a:miter lim="800000"/>
              <a:headEnd/>
              <a:tailEnd/>
            </a:ln>
          </p:spPr>
        </p:pic>
        <p:pic>
          <p:nvPicPr>
            <p:cNvPr id="29" name="Picture 28"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4707128"/>
              <a:ext cx="971550" cy="152400"/>
            </a:xfrm>
            <a:prstGeom prst="rect">
              <a:avLst/>
            </a:prstGeom>
            <a:noFill/>
            <a:ln w="9525">
              <a:noFill/>
              <a:miter lim="800000"/>
              <a:headEnd/>
              <a:tailEnd/>
            </a:ln>
          </p:spPr>
        </p:pic>
        <p:pic>
          <p:nvPicPr>
            <p:cNvPr id="30" name="Picture 29"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4841240"/>
              <a:ext cx="971550" cy="152400"/>
            </a:xfrm>
            <a:prstGeom prst="rect">
              <a:avLst/>
            </a:prstGeom>
            <a:noFill/>
            <a:ln w="9525">
              <a:noFill/>
              <a:miter lim="800000"/>
              <a:headEnd/>
              <a:tailEnd/>
            </a:ln>
          </p:spPr>
        </p:pic>
        <p:pic>
          <p:nvPicPr>
            <p:cNvPr id="31" name="Picture 30"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4975352"/>
              <a:ext cx="971550" cy="152400"/>
            </a:xfrm>
            <a:prstGeom prst="rect">
              <a:avLst/>
            </a:prstGeom>
            <a:noFill/>
            <a:ln w="9525">
              <a:noFill/>
              <a:miter lim="800000"/>
              <a:headEnd/>
              <a:tailEnd/>
            </a:ln>
          </p:spPr>
        </p:pic>
        <p:pic>
          <p:nvPicPr>
            <p:cNvPr id="32" name="Picture 31"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5109464"/>
              <a:ext cx="971550" cy="152400"/>
            </a:xfrm>
            <a:prstGeom prst="rect">
              <a:avLst/>
            </a:prstGeom>
            <a:noFill/>
            <a:ln w="9525">
              <a:noFill/>
              <a:miter lim="800000"/>
              <a:headEnd/>
              <a:tailEnd/>
            </a:ln>
          </p:spPr>
        </p:pic>
        <p:pic>
          <p:nvPicPr>
            <p:cNvPr id="33" name="Picture 32"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5243576"/>
              <a:ext cx="971550" cy="152400"/>
            </a:xfrm>
            <a:prstGeom prst="rect">
              <a:avLst/>
            </a:prstGeom>
            <a:noFill/>
            <a:ln w="9525">
              <a:noFill/>
              <a:miter lim="800000"/>
              <a:headEnd/>
              <a:tailEnd/>
            </a:ln>
          </p:spPr>
        </p:pic>
        <p:pic>
          <p:nvPicPr>
            <p:cNvPr id="34" name="Picture 33"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5377688"/>
              <a:ext cx="971550" cy="152400"/>
            </a:xfrm>
            <a:prstGeom prst="rect">
              <a:avLst/>
            </a:prstGeom>
            <a:noFill/>
            <a:ln w="9525">
              <a:noFill/>
              <a:miter lim="800000"/>
              <a:headEnd/>
              <a:tailEnd/>
            </a:ln>
          </p:spPr>
        </p:pic>
        <p:pic>
          <p:nvPicPr>
            <p:cNvPr id="35" name="Picture 34"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1447800" y="5511800"/>
              <a:ext cx="971550" cy="152400"/>
            </a:xfrm>
            <a:prstGeom prst="rect">
              <a:avLst/>
            </a:prstGeom>
            <a:noFill/>
            <a:ln w="9525">
              <a:noFill/>
              <a:miter lim="800000"/>
              <a:headEnd/>
              <a:tailEnd/>
            </a:ln>
          </p:spPr>
        </p:pic>
        <p:pic>
          <p:nvPicPr>
            <p:cNvPr id="36" name="Picture 4" descr="http://www.gbsncr.com/images/products/detail/DGS3650.jpg"/>
            <p:cNvPicPr>
              <a:picLocks noChangeArrowheads="1"/>
            </p:cNvPicPr>
            <p:nvPr/>
          </p:nvPicPr>
          <p:blipFill>
            <a:blip r:embed="rId6" cstate="print"/>
            <a:srcRect l="2286" t="57600" r="1714" b="29600"/>
            <a:stretch>
              <a:fillRect/>
            </a:stretch>
          </p:blipFill>
          <p:spPr bwMode="auto">
            <a:xfrm>
              <a:off x="1451356" y="1981200"/>
              <a:ext cx="969264" cy="155448"/>
            </a:xfrm>
            <a:prstGeom prst="rect">
              <a:avLst/>
            </a:prstGeom>
            <a:noFill/>
          </p:spPr>
        </p:pic>
        <p:pic>
          <p:nvPicPr>
            <p:cNvPr id="37" name="Picture 6" descr="http://www.avocent.com/uploadedImages/wwwavocentcom/Products/Category/Power_Distribution_Units/PM10i_horiz_b_415.jpg"/>
            <p:cNvPicPr>
              <a:picLocks noChangeArrowheads="1"/>
            </p:cNvPicPr>
            <p:nvPr/>
          </p:nvPicPr>
          <p:blipFill>
            <a:blip r:embed="rId7" cstate="print"/>
            <a:srcRect l="2313" t="50450" r="2313" b="13514"/>
            <a:stretch>
              <a:fillRect/>
            </a:stretch>
          </p:blipFill>
          <p:spPr bwMode="auto">
            <a:xfrm>
              <a:off x="1417320" y="5669280"/>
              <a:ext cx="1002920" cy="155448"/>
            </a:xfrm>
            <a:prstGeom prst="rect">
              <a:avLst/>
            </a:prstGeom>
            <a:noFill/>
          </p:spPr>
        </p:pic>
      </p:grpSp>
      <p:pic>
        <p:nvPicPr>
          <p:cNvPr id="38" name="Picture 37"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533400" y="3810000"/>
            <a:ext cx="1676400" cy="152400"/>
          </a:xfrm>
          <a:prstGeom prst="rect">
            <a:avLst/>
          </a:prstGeom>
          <a:noFill/>
          <a:ln w="9525">
            <a:noFill/>
            <a:miter lim="800000"/>
            <a:headEnd/>
            <a:tailEnd/>
          </a:ln>
        </p:spPr>
      </p:pic>
      <p:sp>
        <p:nvSpPr>
          <p:cNvPr id="39" name="TextBox 38"/>
          <p:cNvSpPr txBox="1"/>
          <p:nvPr/>
        </p:nvSpPr>
        <p:spPr>
          <a:xfrm>
            <a:off x="533400" y="6324600"/>
            <a:ext cx="1600200" cy="369332"/>
          </a:xfrm>
          <a:prstGeom prst="rect">
            <a:avLst/>
          </a:prstGeom>
          <a:noFill/>
        </p:spPr>
        <p:txBody>
          <a:bodyPr wrap="square" rtlCol="0">
            <a:spAutoFit/>
          </a:bodyPr>
          <a:lstStyle/>
          <a:p>
            <a:pPr algn="ctr"/>
            <a:r>
              <a:rPr lang="en-US" dirty="0" smtClean="0"/>
              <a:t>Storage Cluster</a:t>
            </a:r>
            <a:endParaRPr lang="en-US" dirty="0"/>
          </a:p>
        </p:txBody>
      </p:sp>
      <p:sp>
        <p:nvSpPr>
          <p:cNvPr id="40" name="TextBox 39"/>
          <p:cNvSpPr txBox="1"/>
          <p:nvPr/>
        </p:nvSpPr>
        <p:spPr>
          <a:xfrm>
            <a:off x="2590800" y="6248400"/>
            <a:ext cx="1828800" cy="369332"/>
          </a:xfrm>
          <a:prstGeom prst="rect">
            <a:avLst/>
          </a:prstGeom>
          <a:solidFill>
            <a:schemeClr val="bg1"/>
          </a:solidFill>
        </p:spPr>
        <p:txBody>
          <a:bodyPr wrap="square" rtlCol="0">
            <a:spAutoFit/>
          </a:bodyPr>
          <a:lstStyle/>
          <a:p>
            <a:pPr algn="ctr"/>
            <a:r>
              <a:rPr lang="en-US" dirty="0" smtClean="0"/>
              <a:t>Compute Cluster</a:t>
            </a:r>
            <a:endParaRPr lang="en-US" dirty="0"/>
          </a:p>
        </p:txBody>
      </p:sp>
      <p:sp>
        <p:nvSpPr>
          <p:cNvPr id="41" name="Oval 40"/>
          <p:cNvSpPr/>
          <p:nvPr/>
        </p:nvSpPr>
        <p:spPr>
          <a:xfrm>
            <a:off x="304800" y="3581400"/>
            <a:ext cx="2133600" cy="60960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52800" y="3657600"/>
            <a:ext cx="228600" cy="76200"/>
          </a:xfrm>
          <a:prstGeom prst="ellipse">
            <a:avLst/>
          </a:prstGeom>
          <a:solidFill>
            <a:srgbClr val="92D05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urved Connector 43"/>
          <p:cNvCxnSpPr>
            <a:stCxn id="42" idx="0"/>
            <a:endCxn id="41" idx="0"/>
          </p:cNvCxnSpPr>
          <p:nvPr/>
        </p:nvCxnSpPr>
        <p:spPr>
          <a:xfrm rot="16200000" flipV="1">
            <a:off x="2381250" y="2571750"/>
            <a:ext cx="76200" cy="2095500"/>
          </a:xfrm>
          <a:prstGeom prst="curvedConnector3">
            <a:avLst>
              <a:gd name="adj1" fmla="val 400000"/>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81000" y="2505670"/>
            <a:ext cx="1828800" cy="923330"/>
          </a:xfrm>
          <a:prstGeom prst="rect">
            <a:avLst/>
          </a:prstGeom>
          <a:noFill/>
        </p:spPr>
        <p:txBody>
          <a:bodyPr wrap="square" rtlCol="0">
            <a:spAutoFit/>
          </a:bodyPr>
          <a:lstStyle/>
          <a:p>
            <a:pPr algn="ctr"/>
            <a:r>
              <a:rPr lang="en-US" dirty="0" smtClean="0"/>
              <a:t> Less Hardware: Virtual Frontend </a:t>
            </a:r>
          </a:p>
          <a:p>
            <a:pPr algn="ctr"/>
            <a:r>
              <a:rPr lang="en-US" dirty="0" smtClean="0"/>
              <a:t>Physical Storage</a:t>
            </a:r>
            <a:endParaRPr lang="en-US" dirty="0"/>
          </a:p>
        </p:txBody>
      </p:sp>
      <p:pic>
        <p:nvPicPr>
          <p:cNvPr id="46" name="Picture 45" descr="Lightbox Image">
            <a:hlinkClick r:id="rId4"/>
          </p:cNvPr>
          <p:cNvPicPr/>
          <p:nvPr/>
        </p:nvPicPr>
        <p:blipFill>
          <a:blip r:embed="rId5" cstate="print">
            <a:clrChange>
              <a:clrFrom>
                <a:srgbClr val="FFFFFF"/>
              </a:clrFrom>
              <a:clrTo>
                <a:srgbClr val="FFFFFF">
                  <a:alpha val="0"/>
                </a:srgbClr>
              </a:clrTo>
            </a:clrChange>
          </a:blip>
          <a:srcRect/>
          <a:stretch>
            <a:fillRect/>
          </a:stretch>
        </p:blipFill>
        <p:spPr bwMode="auto">
          <a:xfrm>
            <a:off x="4724400" y="4191000"/>
            <a:ext cx="1219200" cy="152400"/>
          </a:xfrm>
          <a:prstGeom prst="rect">
            <a:avLst/>
          </a:prstGeom>
          <a:noFill/>
          <a:ln w="9525">
            <a:noFill/>
            <a:miter lim="800000"/>
            <a:headEnd/>
            <a:tailEnd/>
          </a:ln>
        </p:spPr>
      </p:pic>
      <p:sp>
        <p:nvSpPr>
          <p:cNvPr id="47" name="Oval 46"/>
          <p:cNvSpPr/>
          <p:nvPr/>
        </p:nvSpPr>
        <p:spPr>
          <a:xfrm>
            <a:off x="3733800" y="3657600"/>
            <a:ext cx="228600" cy="76200"/>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Curved Connector 47"/>
          <p:cNvCxnSpPr>
            <a:stCxn id="46" idx="0"/>
            <a:endCxn id="47" idx="0"/>
          </p:cNvCxnSpPr>
          <p:nvPr/>
        </p:nvCxnSpPr>
        <p:spPr>
          <a:xfrm rot="16200000" flipV="1">
            <a:off x="4324350" y="3181350"/>
            <a:ext cx="533400" cy="1485900"/>
          </a:xfrm>
          <a:prstGeom prst="curvedConnector3">
            <a:avLst>
              <a:gd name="adj1" fmla="val 142857"/>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81600" y="3048000"/>
            <a:ext cx="1828800" cy="923330"/>
          </a:xfrm>
          <a:prstGeom prst="rect">
            <a:avLst/>
          </a:prstGeom>
          <a:noFill/>
        </p:spPr>
        <p:txBody>
          <a:bodyPr wrap="square" rtlCol="0">
            <a:spAutoFit/>
          </a:bodyPr>
          <a:lstStyle/>
          <a:p>
            <a:pPr algn="ctr"/>
            <a:r>
              <a:rPr lang="en-US" dirty="0" smtClean="0"/>
              <a:t>Testing</a:t>
            </a:r>
          </a:p>
          <a:p>
            <a:pPr algn="ctr"/>
            <a:r>
              <a:rPr lang="en-US" dirty="0" smtClean="0"/>
              <a:t> Virtual Compute</a:t>
            </a:r>
          </a:p>
          <a:p>
            <a:pPr algn="ctr"/>
            <a:r>
              <a:rPr lang="en-US" dirty="0" smtClean="0"/>
              <a:t>Real Frontend</a:t>
            </a:r>
            <a:endParaRPr lang="en-US" dirty="0"/>
          </a:p>
        </p:txBody>
      </p:sp>
      <p:sp>
        <p:nvSpPr>
          <p:cNvPr id="52" name="Content Placeholder 2"/>
          <p:cNvSpPr txBox="1">
            <a:spLocks/>
          </p:cNvSpPr>
          <p:nvPr/>
        </p:nvSpPr>
        <p:spPr>
          <a:xfrm>
            <a:off x="4572000" y="4648200"/>
            <a:ext cx="4267200" cy="1905000"/>
          </a:xfrm>
          <a:prstGeom prst="rect">
            <a:avLst/>
          </a:prstGeom>
          <a:solidFill>
            <a:schemeClr val="accent3">
              <a:lumMod val="60000"/>
              <a:lumOff val="40000"/>
            </a:schemeClr>
          </a:solidFill>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Reduce HW costs for lightly</a:t>
            </a:r>
            <a:r>
              <a:rPr kumimoji="0" lang="en-US" b="0" i="0" u="none" strike="noStrike" kern="1200" cap="none" spc="0" normalizeH="0" noProof="0" dirty="0" smtClean="0">
                <a:ln>
                  <a:noFill/>
                </a:ln>
                <a:solidFill>
                  <a:schemeClr val="tx1"/>
                </a:solidFill>
                <a:effectLst/>
                <a:uLnTx/>
                <a:uFillTx/>
                <a:latin typeface="+mn-lt"/>
                <a:ea typeface="+mn-ea"/>
                <a:cs typeface="+mn-cs"/>
              </a:rPr>
              <a:t> loaded elements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smtClean="0"/>
              <a:t>Test</a:t>
            </a:r>
            <a:r>
              <a:rPr lang="en-US" dirty="0" smtClean="0"/>
              <a:t> new software configuration before rolling to production</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Extending</a:t>
            </a:r>
            <a:r>
              <a:rPr kumimoji="0" lang="en-US" b="0" i="0" u="none" strike="noStrike" kern="1200" cap="none" spc="0" normalizeH="0" noProof="0" dirty="0" smtClean="0">
                <a:ln>
                  <a:noFill/>
                </a:ln>
                <a:solidFill>
                  <a:schemeClr val="tx1"/>
                </a:solidFill>
                <a:effectLst/>
                <a:uLnTx/>
                <a:uFillTx/>
                <a:latin typeface="+mn-lt"/>
                <a:ea typeface="+mn-ea"/>
                <a:cs typeface="+mn-cs"/>
              </a:rPr>
              <a:t> a cluster with cloud-based  HW</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499350" cy="1143000"/>
          </a:xfrm>
        </p:spPr>
        <p:txBody>
          <a:bodyPr>
            <a:normAutofit fontScale="90000"/>
          </a:bodyPr>
          <a:lstStyle/>
          <a:p>
            <a:pPr>
              <a:defRPr/>
            </a:pPr>
            <a:r>
              <a:rPr lang="en-US" dirty="0" smtClean="0"/>
              <a:t>Rocks Hybrid: Linux/Solaris/Physical/Virtual </a:t>
            </a:r>
            <a:endParaRPr lang="en-US" dirty="0"/>
          </a:p>
        </p:txBody>
      </p:sp>
      <p:pic>
        <p:nvPicPr>
          <p:cNvPr id="28675" name="Content Placeholder 3" descr="Vstorage.png"/>
          <p:cNvPicPr>
            <a:picLocks noGrp="1" noChangeAspect="1"/>
          </p:cNvPicPr>
          <p:nvPr>
            <p:ph idx="1"/>
          </p:nvPr>
        </p:nvPicPr>
        <p:blipFill>
          <a:blip r:embed="rId2" cstate="print"/>
          <a:srcRect/>
          <a:stretch>
            <a:fillRect/>
          </a:stretch>
        </p:blipFill>
        <p:spPr>
          <a:xfrm>
            <a:off x="1296988" y="1219200"/>
            <a:ext cx="7847012" cy="5195888"/>
          </a:xfrm>
        </p:spPr>
      </p:pic>
      <p:sp>
        <p:nvSpPr>
          <p:cNvPr id="28676" name="TextBox 4"/>
          <p:cNvSpPr txBox="1">
            <a:spLocks noChangeArrowheads="1"/>
          </p:cNvSpPr>
          <p:nvPr/>
        </p:nvSpPr>
        <p:spPr bwMode="auto">
          <a:xfrm>
            <a:off x="76200" y="2514600"/>
            <a:ext cx="1066800" cy="646331"/>
          </a:xfrm>
          <a:prstGeom prst="rect">
            <a:avLst/>
          </a:prstGeom>
          <a:noFill/>
          <a:ln w="9525">
            <a:noFill/>
            <a:miter lim="800000"/>
            <a:headEnd/>
            <a:tailEnd/>
          </a:ln>
        </p:spPr>
        <p:txBody>
          <a:bodyPr wrap="square">
            <a:spAutoFit/>
          </a:bodyPr>
          <a:lstStyle/>
          <a:p>
            <a:r>
              <a:rPr lang="en-US" b="1" dirty="0" err="1" smtClean="0"/>
              <a:t>Xen</a:t>
            </a:r>
            <a:r>
              <a:rPr lang="en-US" b="1" dirty="0" smtClean="0"/>
              <a:t> VM</a:t>
            </a:r>
            <a:endParaRPr lang="en-US" b="1" dirty="0"/>
          </a:p>
          <a:p>
            <a:r>
              <a:rPr lang="en-US" b="1" dirty="0"/>
              <a:t>Phys</a:t>
            </a:r>
          </a:p>
        </p:txBody>
      </p:sp>
      <p:cxnSp>
        <p:nvCxnSpPr>
          <p:cNvPr id="7" name="Straight Arrow Connector 6"/>
          <p:cNvCxnSpPr/>
          <p:nvPr/>
        </p:nvCxnSpPr>
        <p:spPr>
          <a:xfrm>
            <a:off x="990600" y="2667000"/>
            <a:ext cx="228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762000" y="2895600"/>
            <a:ext cx="5334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62000" y="2971800"/>
            <a:ext cx="5334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62000" y="1828800"/>
            <a:ext cx="4572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681" name="TextBox 16"/>
          <p:cNvSpPr txBox="1">
            <a:spLocks noChangeArrowheads="1"/>
          </p:cNvSpPr>
          <p:nvPr/>
        </p:nvSpPr>
        <p:spPr bwMode="auto">
          <a:xfrm>
            <a:off x="0" y="1600200"/>
            <a:ext cx="914400" cy="369888"/>
          </a:xfrm>
          <a:prstGeom prst="rect">
            <a:avLst/>
          </a:prstGeom>
          <a:noFill/>
          <a:ln w="9525">
            <a:noFill/>
            <a:miter lim="800000"/>
            <a:headEnd/>
            <a:tailEnd/>
          </a:ln>
        </p:spPr>
        <p:txBody>
          <a:bodyPr>
            <a:spAutoFit/>
          </a:bodyPr>
          <a:lstStyle/>
          <a:p>
            <a:r>
              <a:rPr lang="en-US" b="1"/>
              <a:t>Linux</a:t>
            </a:r>
          </a:p>
        </p:txBody>
      </p:sp>
      <p:sp>
        <p:nvSpPr>
          <p:cNvPr id="28682" name="TextBox 17"/>
          <p:cNvSpPr txBox="1">
            <a:spLocks noChangeArrowheads="1"/>
          </p:cNvSpPr>
          <p:nvPr/>
        </p:nvSpPr>
        <p:spPr bwMode="auto">
          <a:xfrm>
            <a:off x="0" y="4648200"/>
            <a:ext cx="990600" cy="369888"/>
          </a:xfrm>
          <a:prstGeom prst="rect">
            <a:avLst/>
          </a:prstGeom>
          <a:noFill/>
          <a:ln w="9525">
            <a:noFill/>
            <a:miter lim="800000"/>
            <a:headEnd/>
            <a:tailEnd/>
          </a:ln>
        </p:spPr>
        <p:txBody>
          <a:bodyPr>
            <a:spAutoFit/>
          </a:bodyPr>
          <a:lstStyle/>
          <a:p>
            <a:r>
              <a:rPr lang="en-US" b="1"/>
              <a:t>Solaris</a:t>
            </a:r>
          </a:p>
        </p:txBody>
      </p:sp>
      <p:cxnSp>
        <p:nvCxnSpPr>
          <p:cNvPr id="19" name="Straight Arrow Connector 18"/>
          <p:cNvCxnSpPr/>
          <p:nvPr/>
        </p:nvCxnSpPr>
        <p:spPr>
          <a:xfrm>
            <a:off x="914400" y="4876800"/>
            <a:ext cx="381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Going Public: Amazon EC2</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EC2 = Elastic Computing Cloud</a:t>
            </a:r>
          </a:p>
          <a:p>
            <a:pPr lvl="1"/>
            <a:r>
              <a:rPr lang="en-US" dirty="0" smtClean="0"/>
              <a:t>Introduced (Beta) in Sept 2006</a:t>
            </a:r>
          </a:p>
          <a:p>
            <a:pPr lvl="1"/>
            <a:r>
              <a:rPr lang="en-US" dirty="0" smtClean="0"/>
              <a:t>Uses </a:t>
            </a:r>
            <a:r>
              <a:rPr lang="en-US" dirty="0" err="1" smtClean="0"/>
              <a:t>Xen</a:t>
            </a:r>
            <a:r>
              <a:rPr lang="en-US" dirty="0" smtClean="0"/>
              <a:t> </a:t>
            </a:r>
            <a:r>
              <a:rPr lang="en-US" dirty="0" err="1" smtClean="0"/>
              <a:t>para</a:t>
            </a:r>
            <a:r>
              <a:rPr lang="en-US" dirty="0" smtClean="0"/>
              <a:t>-virtualization as underlying  VM engine</a:t>
            </a:r>
          </a:p>
          <a:p>
            <a:r>
              <a:rPr lang="en-US" dirty="0" smtClean="0"/>
              <a:t>Users rent Virtual Machines by the core/hour</a:t>
            </a:r>
          </a:p>
          <a:p>
            <a:pPr lvl="1"/>
            <a:r>
              <a:rPr lang="en-US" dirty="0" smtClean="0"/>
              <a:t>32-bit = $.085/core/hour (0.12 for Windows)</a:t>
            </a:r>
          </a:p>
          <a:p>
            <a:pPr lvl="1"/>
            <a:r>
              <a:rPr lang="en-US" dirty="0" smtClean="0"/>
              <a:t>64-bit, 4-cores minimum ($0.34/hour)</a:t>
            </a:r>
          </a:p>
          <a:p>
            <a:pPr lvl="1"/>
            <a:r>
              <a:rPr lang="en-US" dirty="0" smtClean="0"/>
              <a:t>Have variations of larger memory, more cores, etc.</a:t>
            </a:r>
          </a:p>
          <a:p>
            <a:pPr lvl="1"/>
            <a:r>
              <a:rPr lang="en-US" dirty="0" smtClean="0"/>
              <a:t>Cores are roughly 1.2 GHz equivalent</a:t>
            </a:r>
          </a:p>
          <a:p>
            <a:pPr lvl="1"/>
            <a:r>
              <a:rPr lang="en-US" dirty="0" smtClean="0"/>
              <a:t>Standard instances have 1.7GB </a:t>
            </a:r>
            <a:r>
              <a:rPr lang="en-US" dirty="0" err="1" smtClean="0"/>
              <a:t>mem</a:t>
            </a:r>
            <a:r>
              <a:rPr lang="en-US" dirty="0" smtClean="0"/>
              <a:t>/core. Local Disk</a:t>
            </a:r>
          </a:p>
          <a:p>
            <a:r>
              <a:rPr lang="en-US" dirty="0" smtClean="0"/>
              <a:t>You are charged for network in/out of Amazon</a:t>
            </a:r>
          </a:p>
        </p:txBody>
      </p:sp>
      <p:pic>
        <p:nvPicPr>
          <p:cNvPr id="35842" name="Picture 2" descr="http://landphil.rocksclusters.org/roll-documentation/ec2/5.2/images/Amazon-AWS.png"/>
          <p:cNvPicPr>
            <a:picLocks noChangeAspect="1" noChangeArrowheads="1"/>
          </p:cNvPicPr>
          <p:nvPr/>
        </p:nvPicPr>
        <p:blipFill>
          <a:blip r:embed="rId2" cstate="print"/>
          <a:srcRect/>
          <a:stretch>
            <a:fillRect/>
          </a:stretch>
        </p:blipFill>
        <p:spPr bwMode="auto">
          <a:xfrm>
            <a:off x="6248400" y="1752600"/>
            <a:ext cx="1562100" cy="571501"/>
          </a:xfrm>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EC2 was THE Catalytic event for Cloud Computing</a:t>
            </a:r>
            <a:endParaRPr lang="en-US" dirty="0"/>
          </a:p>
        </p:txBody>
      </p:sp>
      <p:sp>
        <p:nvSpPr>
          <p:cNvPr id="7" name="Subtitle 6"/>
          <p:cNvSpPr>
            <a:spLocks noGrp="1"/>
          </p:cNvSpPr>
          <p:nvPr>
            <p:ph type="subTitle" idx="1"/>
          </p:nvPr>
        </p:nvSpPr>
        <p:spPr/>
        <p:txBody>
          <a:bodyPr/>
          <a:lstStyle/>
          <a:p>
            <a:r>
              <a:rPr lang="en-US" dirty="0" smtClean="0"/>
              <a:t>Q: Why? </a:t>
            </a: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A:  Users could have (new) servers without owning any hardware</a:t>
            </a:r>
            <a:endParaRPr lang="en-US" dirty="0"/>
          </a:p>
        </p:txBody>
      </p:sp>
      <p:sp>
        <p:nvSpPr>
          <p:cNvPr id="5" name="Subtitle 4"/>
          <p:cNvSpPr>
            <a:spLocks noGrp="1"/>
          </p:cNvSpPr>
          <p:nvPr>
            <p:ph type="subTitle" idx="1"/>
          </p:nvPr>
        </p:nvSpPr>
        <p:spPr/>
        <p:txBody>
          <a:bodyPr>
            <a:normAutofit fontScale="70000" lnSpcReduction="20000"/>
          </a:bodyPr>
          <a:lstStyle/>
          <a:p>
            <a:r>
              <a:rPr lang="en-US" dirty="0" smtClean="0"/>
              <a:t>No Upfront Capital Cost</a:t>
            </a:r>
          </a:p>
          <a:p>
            <a:r>
              <a:rPr lang="en-US" dirty="0" smtClean="0"/>
              <a:t>“0” time spent on Hardware </a:t>
            </a:r>
            <a:r>
              <a:rPr lang="en-US" dirty="0" smtClean="0"/>
              <a:t>Purchase</a:t>
            </a:r>
          </a:p>
          <a:p>
            <a:endParaRPr lang="en-US" dirty="0" smtClean="0"/>
          </a:p>
          <a:p>
            <a:r>
              <a:rPr lang="en-US" dirty="0" smtClean="0"/>
              <a:t>(note: Amazon does nothing to assist in system definition, that is left to the customer)</a:t>
            </a:r>
            <a:endParaRPr lang="en-US"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EC2 </a:t>
            </a:r>
            <a:endParaRPr lang="en-US" dirty="0"/>
          </a:p>
        </p:txBody>
      </p:sp>
      <p:sp>
        <p:nvSpPr>
          <p:cNvPr id="36866" name="Cloud"/>
          <p:cNvSpPr>
            <a:spLocks noChangeAspect="1" noEditPoints="1" noChangeArrowheads="1"/>
          </p:cNvSpPr>
          <p:nvPr/>
        </p:nvSpPr>
        <p:spPr bwMode="auto">
          <a:xfrm>
            <a:off x="457200" y="1676400"/>
            <a:ext cx="3311525" cy="30622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5" name="Can 4"/>
          <p:cNvSpPr/>
          <p:nvPr/>
        </p:nvSpPr>
        <p:spPr>
          <a:xfrm>
            <a:off x="838200" y="2590800"/>
            <a:ext cx="762000" cy="762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an 5"/>
          <p:cNvSpPr/>
          <p:nvPr/>
        </p:nvSpPr>
        <p:spPr>
          <a:xfrm>
            <a:off x="1752600" y="2209800"/>
            <a:ext cx="762000" cy="838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an 6"/>
          <p:cNvSpPr/>
          <p:nvPr/>
        </p:nvSpPr>
        <p:spPr>
          <a:xfrm>
            <a:off x="1295400" y="3581400"/>
            <a:ext cx="457200" cy="609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an 7"/>
          <p:cNvSpPr/>
          <p:nvPr/>
        </p:nvSpPr>
        <p:spPr>
          <a:xfrm>
            <a:off x="1981200" y="3276600"/>
            <a:ext cx="457200" cy="609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an 9"/>
          <p:cNvSpPr/>
          <p:nvPr/>
        </p:nvSpPr>
        <p:spPr>
          <a:xfrm>
            <a:off x="2667000" y="2895600"/>
            <a:ext cx="762000" cy="838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868" name="Picture 4" descr="http://www2.technocentre.info:84/Images/262px-CDROM.jpg"/>
          <p:cNvPicPr>
            <a:picLocks noChangeAspect="1" noChangeArrowheads="1"/>
          </p:cNvPicPr>
          <p:nvPr/>
        </p:nvPicPr>
        <p:blipFill>
          <a:blip r:embed="rId2" cstate="print">
            <a:clrChange>
              <a:clrFrom>
                <a:srgbClr val="FEFEFC"/>
              </a:clrFrom>
              <a:clrTo>
                <a:srgbClr val="FEFEFC">
                  <a:alpha val="0"/>
                </a:srgbClr>
              </a:clrTo>
            </a:clrChange>
          </a:blip>
          <a:srcRect/>
          <a:stretch>
            <a:fillRect/>
          </a:stretch>
        </p:blipFill>
        <p:spPr bwMode="auto">
          <a:xfrm>
            <a:off x="1828800" y="2438400"/>
            <a:ext cx="533400" cy="533400"/>
          </a:xfrm>
          <a:prstGeom prst="rect">
            <a:avLst/>
          </a:prstGeom>
          <a:noFill/>
        </p:spPr>
      </p:pic>
      <p:pic>
        <p:nvPicPr>
          <p:cNvPr id="12" name="Picture 4" descr="http://www2.technocentre.info:84/Images/262px-CDROM.jpg"/>
          <p:cNvPicPr>
            <a:picLocks noChangeAspect="1" noChangeArrowheads="1"/>
          </p:cNvPicPr>
          <p:nvPr/>
        </p:nvPicPr>
        <p:blipFill>
          <a:blip r:embed="rId2" cstate="print">
            <a:clrChange>
              <a:clrFrom>
                <a:srgbClr val="FEFEFC"/>
              </a:clrFrom>
              <a:clrTo>
                <a:srgbClr val="FEFEFC">
                  <a:alpha val="0"/>
                </a:srgbClr>
              </a:clrTo>
            </a:clrChange>
            <a:duotone>
              <a:prstClr val="black"/>
              <a:schemeClr val="accent6">
                <a:tint val="45000"/>
                <a:satMod val="400000"/>
              </a:schemeClr>
            </a:duotone>
          </a:blip>
          <a:srcRect/>
          <a:stretch>
            <a:fillRect/>
          </a:stretch>
        </p:blipFill>
        <p:spPr bwMode="auto">
          <a:xfrm>
            <a:off x="2895600" y="3200400"/>
            <a:ext cx="533400" cy="533400"/>
          </a:xfrm>
          <a:prstGeom prst="rect">
            <a:avLst/>
          </a:prstGeom>
          <a:noFill/>
        </p:spPr>
      </p:pic>
      <p:pic>
        <p:nvPicPr>
          <p:cNvPr id="13" name="Picture 4" descr="http://www2.technocentre.info:84/Images/262px-CDROM.jpg"/>
          <p:cNvPicPr>
            <a:picLocks noChangeAspect="1" noChangeArrowheads="1"/>
          </p:cNvPicPr>
          <p:nvPr/>
        </p:nvPicPr>
        <p:blipFill>
          <a:blip r:embed="rId2" cstate="print">
            <a:clrChange>
              <a:clrFrom>
                <a:srgbClr val="FEFEFC"/>
              </a:clrFrom>
              <a:clrTo>
                <a:srgbClr val="FEFEFC">
                  <a:alpha val="0"/>
                </a:srgbClr>
              </a:clrTo>
            </a:clrChange>
          </a:blip>
          <a:srcRect/>
          <a:stretch>
            <a:fillRect/>
          </a:stretch>
        </p:blipFill>
        <p:spPr bwMode="auto">
          <a:xfrm>
            <a:off x="381000" y="5334000"/>
            <a:ext cx="533400" cy="533400"/>
          </a:xfrm>
          <a:prstGeom prst="rect">
            <a:avLst/>
          </a:prstGeom>
          <a:noFill/>
        </p:spPr>
      </p:pic>
      <p:pic>
        <p:nvPicPr>
          <p:cNvPr id="14" name="Picture 4" descr="http://www2.technocentre.info:84/Images/262px-CDROM.jpg"/>
          <p:cNvPicPr>
            <a:picLocks noChangeAspect="1" noChangeArrowheads="1"/>
          </p:cNvPicPr>
          <p:nvPr/>
        </p:nvPicPr>
        <p:blipFill>
          <a:blip r:embed="rId2" cstate="print">
            <a:clrChange>
              <a:clrFrom>
                <a:srgbClr val="FEFEFC"/>
              </a:clrFrom>
              <a:clrTo>
                <a:srgbClr val="FEFEFC">
                  <a:alpha val="0"/>
                </a:srgbClr>
              </a:clrTo>
            </a:clrChange>
            <a:duotone>
              <a:prstClr val="black"/>
              <a:schemeClr val="accent6">
                <a:tint val="45000"/>
                <a:satMod val="400000"/>
              </a:schemeClr>
            </a:duotone>
          </a:blip>
          <a:srcRect/>
          <a:stretch>
            <a:fillRect/>
          </a:stretch>
        </p:blipFill>
        <p:spPr bwMode="auto">
          <a:xfrm>
            <a:off x="381000" y="5943600"/>
            <a:ext cx="533400" cy="533400"/>
          </a:xfrm>
          <a:prstGeom prst="rect">
            <a:avLst/>
          </a:prstGeom>
          <a:noFill/>
        </p:spPr>
      </p:pic>
      <p:sp>
        <p:nvSpPr>
          <p:cNvPr id="15" name="TextBox 14"/>
          <p:cNvSpPr txBox="1"/>
          <p:nvPr/>
        </p:nvSpPr>
        <p:spPr>
          <a:xfrm>
            <a:off x="1066800" y="5486400"/>
            <a:ext cx="1524000" cy="923330"/>
          </a:xfrm>
          <a:prstGeom prst="rect">
            <a:avLst/>
          </a:prstGeom>
          <a:noFill/>
        </p:spPr>
        <p:txBody>
          <a:bodyPr wrap="square" rtlCol="0">
            <a:spAutoFit/>
          </a:bodyPr>
          <a:lstStyle/>
          <a:p>
            <a:r>
              <a:rPr lang="en-US" dirty="0" smtClean="0"/>
              <a:t>Amazon Machine Images (AMIs)</a:t>
            </a:r>
            <a:endParaRPr lang="en-US" dirty="0"/>
          </a:p>
        </p:txBody>
      </p:sp>
      <p:sp>
        <p:nvSpPr>
          <p:cNvPr id="16" name="TextBox 15"/>
          <p:cNvSpPr txBox="1"/>
          <p:nvPr/>
        </p:nvSpPr>
        <p:spPr>
          <a:xfrm>
            <a:off x="533400" y="4724400"/>
            <a:ext cx="3352800" cy="646331"/>
          </a:xfrm>
          <a:prstGeom prst="rect">
            <a:avLst/>
          </a:prstGeom>
          <a:noFill/>
        </p:spPr>
        <p:txBody>
          <a:bodyPr wrap="square" rtlCol="0">
            <a:spAutoFit/>
          </a:bodyPr>
          <a:lstStyle/>
          <a:p>
            <a:pPr algn="ctr"/>
            <a:r>
              <a:rPr lang="en-US" dirty="0" smtClean="0"/>
              <a:t>S3 – Simple Storage Service</a:t>
            </a:r>
          </a:p>
          <a:p>
            <a:pPr algn="ctr"/>
            <a:r>
              <a:rPr lang="en-US" dirty="0" smtClean="0"/>
              <a:t>EBS – Elastic Block Store</a:t>
            </a:r>
            <a:endParaRPr lang="en-US" dirty="0"/>
          </a:p>
        </p:txBody>
      </p:sp>
      <p:sp>
        <p:nvSpPr>
          <p:cNvPr id="17" name="TextBox 16"/>
          <p:cNvSpPr txBox="1"/>
          <p:nvPr/>
        </p:nvSpPr>
        <p:spPr>
          <a:xfrm>
            <a:off x="381000" y="1295400"/>
            <a:ext cx="3733800" cy="369332"/>
          </a:xfrm>
          <a:prstGeom prst="rect">
            <a:avLst/>
          </a:prstGeom>
          <a:noFill/>
        </p:spPr>
        <p:txBody>
          <a:bodyPr wrap="square" rtlCol="0">
            <a:spAutoFit/>
          </a:bodyPr>
          <a:lstStyle/>
          <a:p>
            <a:pPr algn="ctr"/>
            <a:r>
              <a:rPr lang="en-US" b="1" dirty="0" smtClean="0"/>
              <a:t>Amazon Cloud Storage</a:t>
            </a:r>
            <a:endParaRPr lang="en-US" b="1" dirty="0"/>
          </a:p>
        </p:txBody>
      </p:sp>
      <p:sp>
        <p:nvSpPr>
          <p:cNvPr id="18" name="Cloud"/>
          <p:cNvSpPr>
            <a:spLocks noChangeAspect="1" noEditPoints="1" noChangeArrowheads="1"/>
          </p:cNvSpPr>
          <p:nvPr/>
        </p:nvSpPr>
        <p:spPr bwMode="auto">
          <a:xfrm>
            <a:off x="5105400" y="1524000"/>
            <a:ext cx="3311525" cy="30622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pic>
        <p:nvPicPr>
          <p:cNvPr id="19" name="Picture 2" descr="http://www.getapc.ca/images/Dell%20Tower.jpg"/>
          <p:cNvPicPr>
            <a:picLocks noChangeAspect="1" noChangeArrowheads="1"/>
          </p:cNvPicPr>
          <p:nvPr/>
        </p:nvPicPr>
        <p:blipFill>
          <a:blip r:embed="rId3" cstate="print"/>
          <a:srcRect t="9950" r="35319"/>
          <a:stretch>
            <a:fillRect/>
          </a:stretch>
        </p:blipFill>
        <p:spPr bwMode="auto">
          <a:xfrm>
            <a:off x="5791200" y="2362200"/>
            <a:ext cx="381000" cy="907381"/>
          </a:xfrm>
          <a:prstGeom prst="rect">
            <a:avLst/>
          </a:prstGeom>
          <a:noFill/>
        </p:spPr>
      </p:pic>
      <p:pic>
        <p:nvPicPr>
          <p:cNvPr id="20" name="Picture 2" descr="http://www.getapc.ca/images/Dell%20Tower.jpg"/>
          <p:cNvPicPr>
            <a:picLocks noChangeAspect="1" noChangeArrowheads="1"/>
          </p:cNvPicPr>
          <p:nvPr/>
        </p:nvPicPr>
        <p:blipFill>
          <a:blip r:embed="rId3" cstate="print"/>
          <a:srcRect t="9950" r="35319"/>
          <a:stretch>
            <a:fillRect/>
          </a:stretch>
        </p:blipFill>
        <p:spPr bwMode="auto">
          <a:xfrm>
            <a:off x="6172200" y="2133600"/>
            <a:ext cx="381000" cy="907381"/>
          </a:xfrm>
          <a:prstGeom prst="rect">
            <a:avLst/>
          </a:prstGeom>
          <a:noFill/>
        </p:spPr>
      </p:pic>
      <p:pic>
        <p:nvPicPr>
          <p:cNvPr id="21" name="Picture 4" descr="http://www2.technocentre.info:84/Images/262px-CDROM.jpg"/>
          <p:cNvPicPr>
            <a:picLocks noChangeAspect="1" noChangeArrowheads="1"/>
          </p:cNvPicPr>
          <p:nvPr/>
        </p:nvPicPr>
        <p:blipFill>
          <a:blip r:embed="rId2" cstate="print">
            <a:clrChange>
              <a:clrFrom>
                <a:srgbClr val="FEFEFC"/>
              </a:clrFrom>
              <a:clrTo>
                <a:srgbClr val="FEFEFC">
                  <a:alpha val="0"/>
                </a:srgbClr>
              </a:clrTo>
            </a:clrChange>
            <a:duotone>
              <a:prstClr val="black"/>
              <a:schemeClr val="accent6">
                <a:tint val="45000"/>
                <a:satMod val="400000"/>
              </a:schemeClr>
            </a:duotone>
          </a:blip>
          <a:srcRect/>
          <a:stretch>
            <a:fillRect/>
          </a:stretch>
        </p:blipFill>
        <p:spPr bwMode="auto">
          <a:xfrm>
            <a:off x="2667000" y="3048000"/>
            <a:ext cx="533400" cy="533400"/>
          </a:xfrm>
          <a:prstGeom prst="rect">
            <a:avLst/>
          </a:prstGeom>
          <a:noFill/>
        </p:spPr>
      </p:pic>
      <p:pic>
        <p:nvPicPr>
          <p:cNvPr id="22" name="Picture 4" descr="http://www2.technocentre.info:84/Images/262px-CDROM.jpg"/>
          <p:cNvPicPr>
            <a:picLocks noChangeAspect="1" noChangeArrowheads="1"/>
          </p:cNvPicPr>
          <p:nvPr/>
        </p:nvPicPr>
        <p:blipFill>
          <a:blip r:embed="rId4" cstate="print">
            <a:clrChange>
              <a:clrFrom>
                <a:srgbClr val="FEFEFC"/>
              </a:clrFrom>
              <a:clrTo>
                <a:srgbClr val="FEFEFC">
                  <a:alpha val="0"/>
                </a:srgbClr>
              </a:clrTo>
            </a:clrChange>
          </a:blip>
          <a:srcRect/>
          <a:stretch>
            <a:fillRect/>
          </a:stretch>
        </p:blipFill>
        <p:spPr bwMode="auto">
          <a:xfrm>
            <a:off x="1981200" y="3352800"/>
            <a:ext cx="304800" cy="304800"/>
          </a:xfrm>
          <a:prstGeom prst="rect">
            <a:avLst/>
          </a:prstGeom>
          <a:noFill/>
        </p:spPr>
      </p:pic>
      <p:pic>
        <p:nvPicPr>
          <p:cNvPr id="23" name="Picture 4" descr="http://www2.technocentre.info:84/Images/262px-CDROM.jpg"/>
          <p:cNvPicPr>
            <a:picLocks noChangeAspect="1" noChangeArrowheads="1"/>
          </p:cNvPicPr>
          <p:nvPr/>
        </p:nvPicPr>
        <p:blipFill>
          <a:blip r:embed="rId4" cstate="print">
            <a:clrChange>
              <a:clrFrom>
                <a:srgbClr val="FEFEFC"/>
              </a:clrFrom>
              <a:clrTo>
                <a:srgbClr val="FEFEFC">
                  <a:alpha val="0"/>
                </a:srgbClr>
              </a:clrTo>
            </a:clrChange>
          </a:blip>
          <a:srcRect/>
          <a:stretch>
            <a:fillRect/>
          </a:stretch>
        </p:blipFill>
        <p:spPr bwMode="auto">
          <a:xfrm>
            <a:off x="2057400" y="3429000"/>
            <a:ext cx="304800" cy="304800"/>
          </a:xfrm>
          <a:prstGeom prst="rect">
            <a:avLst/>
          </a:prstGeom>
          <a:noFill/>
        </p:spPr>
      </p:pic>
      <p:pic>
        <p:nvPicPr>
          <p:cNvPr id="24" name="Picture 23"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6477000" y="3200400"/>
            <a:ext cx="971550" cy="152400"/>
          </a:xfrm>
          <a:prstGeom prst="rect">
            <a:avLst/>
          </a:prstGeom>
          <a:noFill/>
          <a:ln w="9525">
            <a:noFill/>
            <a:miter lim="800000"/>
            <a:headEnd/>
            <a:tailEnd/>
          </a:ln>
        </p:spPr>
      </p:pic>
      <p:sp>
        <p:nvSpPr>
          <p:cNvPr id="25" name="TextBox 24"/>
          <p:cNvSpPr txBox="1"/>
          <p:nvPr/>
        </p:nvSpPr>
        <p:spPr>
          <a:xfrm>
            <a:off x="4876800" y="1143000"/>
            <a:ext cx="3733800" cy="369332"/>
          </a:xfrm>
          <a:prstGeom prst="rect">
            <a:avLst/>
          </a:prstGeom>
          <a:noFill/>
        </p:spPr>
        <p:txBody>
          <a:bodyPr wrap="square" rtlCol="0">
            <a:spAutoFit/>
          </a:bodyPr>
          <a:lstStyle/>
          <a:p>
            <a:pPr algn="ctr"/>
            <a:r>
              <a:rPr lang="en-US" b="1" dirty="0" smtClean="0"/>
              <a:t>Elastic Compute Cloud (EC2)</a:t>
            </a:r>
            <a:endParaRPr lang="en-US" b="1" dirty="0"/>
          </a:p>
        </p:txBody>
      </p:sp>
      <p:pic>
        <p:nvPicPr>
          <p:cNvPr id="26" name="Picture 2" descr="http://www.getapc.ca/images/Dell%20Tower.jpg"/>
          <p:cNvPicPr>
            <a:picLocks noChangeAspect="1" noChangeArrowheads="1"/>
          </p:cNvPicPr>
          <p:nvPr/>
        </p:nvPicPr>
        <p:blipFill>
          <a:blip r:embed="rId3" cstate="print"/>
          <a:srcRect t="9950" r="35319"/>
          <a:stretch>
            <a:fillRect/>
          </a:stretch>
        </p:blipFill>
        <p:spPr bwMode="auto">
          <a:xfrm>
            <a:off x="6553200" y="1981200"/>
            <a:ext cx="381000" cy="907381"/>
          </a:xfrm>
          <a:prstGeom prst="rect">
            <a:avLst/>
          </a:prstGeom>
          <a:noFill/>
        </p:spPr>
      </p:pic>
      <p:pic>
        <p:nvPicPr>
          <p:cNvPr id="28" name="Picture 27"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6629400" y="3352800"/>
            <a:ext cx="971550" cy="152400"/>
          </a:xfrm>
          <a:prstGeom prst="rect">
            <a:avLst/>
          </a:prstGeom>
          <a:noFill/>
          <a:ln w="9525">
            <a:noFill/>
            <a:miter lim="800000"/>
            <a:headEnd/>
            <a:tailEnd/>
          </a:ln>
        </p:spPr>
      </p:pic>
      <p:pic>
        <p:nvPicPr>
          <p:cNvPr id="29" name="Picture 28"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5486400" y="3581400"/>
            <a:ext cx="971550" cy="152400"/>
          </a:xfrm>
          <a:prstGeom prst="rect">
            <a:avLst/>
          </a:prstGeom>
          <a:noFill/>
          <a:ln w="9525">
            <a:noFill/>
            <a:miter lim="800000"/>
            <a:headEnd/>
            <a:tailEnd/>
          </a:ln>
        </p:spPr>
      </p:pic>
      <p:pic>
        <p:nvPicPr>
          <p:cNvPr id="30" name="Picture 29"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6781800" y="3505200"/>
            <a:ext cx="971550" cy="152400"/>
          </a:xfrm>
          <a:prstGeom prst="rect">
            <a:avLst/>
          </a:prstGeom>
          <a:noFill/>
          <a:ln w="9525">
            <a:noFill/>
            <a:miter lim="800000"/>
            <a:headEnd/>
            <a:tailEnd/>
          </a:ln>
        </p:spPr>
      </p:pic>
      <p:pic>
        <p:nvPicPr>
          <p:cNvPr id="31" name="Picture 30" descr="Lightbox Image">
            <a:hlinkClick r:id="rId5"/>
          </p:cNvPr>
          <p:cNvPicPr/>
          <p:nvPr/>
        </p:nvPicPr>
        <p:blipFill>
          <a:blip r:embed="rId6" cstate="print">
            <a:clrChange>
              <a:clrFrom>
                <a:srgbClr val="FFFFFF"/>
              </a:clrFrom>
              <a:clrTo>
                <a:srgbClr val="FFFFFF">
                  <a:alpha val="0"/>
                </a:srgbClr>
              </a:clrTo>
            </a:clrChange>
          </a:blip>
          <a:srcRect/>
          <a:stretch>
            <a:fillRect/>
          </a:stretch>
        </p:blipFill>
        <p:spPr bwMode="auto">
          <a:xfrm>
            <a:off x="5638800" y="3810000"/>
            <a:ext cx="971550" cy="152400"/>
          </a:xfrm>
          <a:prstGeom prst="rect">
            <a:avLst/>
          </a:prstGeom>
          <a:noFill/>
          <a:ln w="9525">
            <a:noFill/>
            <a:miter lim="800000"/>
            <a:headEnd/>
            <a:tailEnd/>
          </a:ln>
        </p:spPr>
      </p:pic>
      <p:cxnSp>
        <p:nvCxnSpPr>
          <p:cNvPr id="37" name="Shape 36"/>
          <p:cNvCxnSpPr>
            <a:stCxn id="36868" idx="3"/>
            <a:endCxn id="19" idx="0"/>
          </p:cNvCxnSpPr>
          <p:nvPr/>
        </p:nvCxnSpPr>
        <p:spPr>
          <a:xfrm flipV="1">
            <a:off x="2362200" y="2362200"/>
            <a:ext cx="3619500" cy="342900"/>
          </a:xfrm>
          <a:prstGeom prst="bentConnector4">
            <a:avLst>
              <a:gd name="adj1" fmla="val 47368"/>
              <a:gd name="adj2" fmla="val 166667"/>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hape 39"/>
          <p:cNvCxnSpPr>
            <a:stCxn id="36868" idx="0"/>
            <a:endCxn id="20" idx="0"/>
          </p:cNvCxnSpPr>
          <p:nvPr/>
        </p:nvCxnSpPr>
        <p:spPr>
          <a:xfrm rot="5400000" flipH="1" flipV="1">
            <a:off x="4076700" y="152400"/>
            <a:ext cx="304800" cy="4267200"/>
          </a:xfrm>
          <a:prstGeom prst="bentConnector3">
            <a:avLst>
              <a:gd name="adj1" fmla="val 175000"/>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hape 42"/>
          <p:cNvCxnSpPr>
            <a:stCxn id="12" idx="3"/>
            <a:endCxn id="31" idx="1"/>
          </p:cNvCxnSpPr>
          <p:nvPr/>
        </p:nvCxnSpPr>
        <p:spPr>
          <a:xfrm>
            <a:off x="3429000" y="3467100"/>
            <a:ext cx="2209800" cy="419100"/>
          </a:xfrm>
          <a:prstGeom prst="bentConnector3">
            <a:avLst>
              <a:gd name="adj1" fmla="val 50000"/>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114800" y="2286000"/>
            <a:ext cx="1295400" cy="646331"/>
          </a:xfrm>
          <a:prstGeom prst="rect">
            <a:avLst/>
          </a:prstGeom>
          <a:noFill/>
        </p:spPr>
        <p:txBody>
          <a:bodyPr wrap="square" rtlCol="0">
            <a:spAutoFit/>
          </a:bodyPr>
          <a:lstStyle/>
          <a:p>
            <a:r>
              <a:rPr lang="en-US" dirty="0" smtClean="0"/>
              <a:t>Copy AMI &amp; </a:t>
            </a:r>
          </a:p>
          <a:p>
            <a:r>
              <a:rPr lang="en-US" dirty="0" smtClean="0"/>
              <a:t>Boot</a:t>
            </a:r>
            <a:endParaRPr lang="en-US" dirty="0"/>
          </a:p>
        </p:txBody>
      </p:sp>
      <p:sp>
        <p:nvSpPr>
          <p:cNvPr id="47" name="Content Placeholder 7"/>
          <p:cNvSpPr>
            <a:spLocks noGrp="1"/>
          </p:cNvSpPr>
          <p:nvPr>
            <p:ph sz="quarter" idx="4294967295"/>
          </p:nvPr>
        </p:nvSpPr>
        <p:spPr>
          <a:xfrm>
            <a:off x="4038600" y="4846637"/>
            <a:ext cx="4724400" cy="1782763"/>
          </a:xfrm>
          <a:prstGeom prst="rect">
            <a:avLst/>
          </a:prstGeom>
          <a:solidFill>
            <a:schemeClr val="tx2">
              <a:lumMod val="40000"/>
              <a:lumOff val="60000"/>
            </a:schemeClr>
          </a:solidFill>
        </p:spPr>
        <p:txBody>
          <a:bodyPr/>
          <a:lstStyle/>
          <a:p>
            <a:r>
              <a:rPr lang="en-US" sz="2000" dirty="0" smtClean="0">
                <a:sym typeface="Wingdings" pitchFamily="2" charset="2"/>
              </a:rPr>
              <a:t>AMIs are </a:t>
            </a:r>
            <a:r>
              <a:rPr lang="en-US" sz="2000" u="sng" dirty="0" smtClean="0">
                <a:sym typeface="Wingdings" pitchFamily="2" charset="2"/>
              </a:rPr>
              <a:t>copied</a:t>
            </a:r>
            <a:r>
              <a:rPr lang="en-US" sz="2000" dirty="0" smtClean="0">
                <a:sym typeface="Wingdings" pitchFamily="2" charset="2"/>
              </a:rPr>
              <a:t> from S3 and booted in EC2 to create a “running instance”</a:t>
            </a:r>
          </a:p>
          <a:p>
            <a:r>
              <a:rPr lang="en-US" sz="2000" dirty="0" smtClean="0">
                <a:sym typeface="Wingdings" pitchFamily="2" charset="2"/>
              </a:rPr>
              <a:t>When instance is shutdown, all changes are lost</a:t>
            </a:r>
          </a:p>
          <a:p>
            <a:pPr lvl="1"/>
            <a:r>
              <a:rPr lang="en-US" sz="1600" dirty="0" smtClean="0">
                <a:sym typeface="Wingdings" pitchFamily="2" charset="2"/>
              </a:rPr>
              <a:t>Can  save as a new AMI </a:t>
            </a:r>
          </a:p>
          <a:p>
            <a:pPr>
              <a:buNone/>
            </a:pPr>
            <a:endParaRPr lang="en-US" sz="2400" dirty="0" smtClean="0">
              <a:sym typeface="Wingdings" pitchFamily="2" charset="2"/>
            </a:endParaRPr>
          </a:p>
          <a:p>
            <a:pPr>
              <a:buNone/>
            </a:pPr>
            <a:endParaRPr lang="en-US" dirty="0" smtClean="0">
              <a:sym typeface="Wingdings" pitchFamily="2" charset="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EC2 </a:t>
            </a:r>
            <a:endParaRPr lang="en-US" dirty="0"/>
          </a:p>
        </p:txBody>
      </p:sp>
      <p:sp>
        <p:nvSpPr>
          <p:cNvPr id="3" name="Content Placeholder 2"/>
          <p:cNvSpPr>
            <a:spLocks noGrp="1"/>
          </p:cNvSpPr>
          <p:nvPr>
            <p:ph idx="1"/>
          </p:nvPr>
        </p:nvSpPr>
        <p:spPr/>
        <p:txBody>
          <a:bodyPr>
            <a:normAutofit lnSpcReduction="10000"/>
          </a:bodyPr>
          <a:lstStyle/>
          <a:p>
            <a:r>
              <a:rPr lang="en-US" dirty="0" smtClean="0"/>
              <a:t>AMI (Amazon Machine Image) is copied from S3 to EC2 for booting </a:t>
            </a:r>
          </a:p>
          <a:p>
            <a:pPr lvl="1"/>
            <a:r>
              <a:rPr lang="en-US" dirty="0" smtClean="0"/>
              <a:t>Can boot multiple copies of an AMI as a “group”</a:t>
            </a:r>
          </a:p>
          <a:p>
            <a:pPr lvl="1"/>
            <a:r>
              <a:rPr lang="en-US" dirty="0" smtClean="0"/>
              <a:t>Not a cluster, all running instances are independent</a:t>
            </a:r>
          </a:p>
          <a:p>
            <a:r>
              <a:rPr lang="en-US" dirty="0" smtClean="0"/>
              <a:t>If you make changes to your AMI while running and want them saved</a:t>
            </a:r>
          </a:p>
          <a:p>
            <a:pPr lvl="1"/>
            <a:r>
              <a:rPr lang="en-US" dirty="0" smtClean="0"/>
              <a:t>Must repack to make a new AMI  </a:t>
            </a:r>
          </a:p>
          <a:p>
            <a:pPr lvl="2"/>
            <a:r>
              <a:rPr lang="en-US" dirty="0" smtClean="0"/>
              <a:t>Or use Elastic Block Store (EBS) on a per-instance basis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228600" y="1371600"/>
            <a:ext cx="8610600" cy="4343400"/>
          </a:xfrm>
        </p:spPr>
        <p:txBody>
          <a:bodyPr/>
          <a:lstStyle/>
          <a:p>
            <a:r>
              <a:rPr lang="en-US" sz="2000" i="1" smtClean="0">
                <a:solidFill>
                  <a:srgbClr val="000099"/>
                </a:solidFill>
              </a:rPr>
              <a:t>Means to an end:  </a:t>
            </a:r>
            <a:r>
              <a:rPr lang="en-US" sz="2000" smtClean="0"/>
              <a:t>Cyberinfrastructure is the foundation for modern research and education</a:t>
            </a:r>
          </a:p>
          <a:p>
            <a:pPr>
              <a:spcBef>
                <a:spcPts val="1800"/>
              </a:spcBef>
            </a:pPr>
            <a:r>
              <a:rPr lang="en-US" sz="2000" smtClean="0">
                <a:solidFill>
                  <a:srgbClr val="FF0000"/>
                </a:solidFill>
                <a:cs typeface="Arial" pitchFamily="34" charset="0"/>
              </a:rPr>
              <a:t>Cyberinfrastructure components:</a:t>
            </a:r>
            <a:endParaRPr lang="en-US" sz="2000" smtClean="0">
              <a:solidFill>
                <a:srgbClr val="FF0000"/>
              </a:solidFill>
            </a:endParaRPr>
          </a:p>
          <a:p>
            <a:pPr lvl="1"/>
            <a:r>
              <a:rPr lang="en-US" sz="1600" smtClean="0"/>
              <a:t>Digital data</a:t>
            </a:r>
          </a:p>
          <a:p>
            <a:pPr lvl="1"/>
            <a:r>
              <a:rPr lang="en-US" sz="1600" smtClean="0"/>
              <a:t>Computers</a:t>
            </a:r>
          </a:p>
          <a:p>
            <a:pPr lvl="1"/>
            <a:r>
              <a:rPr lang="en-US" sz="1600" smtClean="0"/>
              <a:t>Wireless and wireline </a:t>
            </a:r>
            <a:br>
              <a:rPr lang="en-US" sz="1600" smtClean="0"/>
            </a:br>
            <a:r>
              <a:rPr lang="en-US" sz="1600" smtClean="0"/>
              <a:t>networks</a:t>
            </a:r>
          </a:p>
          <a:p>
            <a:pPr lvl="1"/>
            <a:r>
              <a:rPr lang="en-US" sz="1600" smtClean="0"/>
              <a:t>Personal digital devices</a:t>
            </a:r>
          </a:p>
          <a:p>
            <a:pPr lvl="1"/>
            <a:r>
              <a:rPr lang="en-US" sz="1600" smtClean="0"/>
              <a:t>Scientific instruments</a:t>
            </a:r>
          </a:p>
          <a:p>
            <a:pPr lvl="1"/>
            <a:r>
              <a:rPr lang="en-US" sz="1600" smtClean="0"/>
              <a:t>Storage</a:t>
            </a:r>
          </a:p>
          <a:p>
            <a:pPr lvl="1"/>
            <a:r>
              <a:rPr lang="en-US" sz="1600" smtClean="0"/>
              <a:t>Software</a:t>
            </a:r>
          </a:p>
          <a:p>
            <a:pPr lvl="1"/>
            <a:r>
              <a:rPr lang="en-US" sz="1600" smtClean="0"/>
              <a:t>Sensors</a:t>
            </a:r>
          </a:p>
          <a:p>
            <a:pPr lvl="1"/>
            <a:r>
              <a:rPr lang="en-US" sz="1600" smtClean="0"/>
              <a:t>People …</a:t>
            </a:r>
          </a:p>
        </p:txBody>
      </p:sp>
      <p:sp>
        <p:nvSpPr>
          <p:cNvPr id="5123" name="Title 1"/>
          <p:cNvSpPr>
            <a:spLocks noGrp="1"/>
          </p:cNvSpPr>
          <p:nvPr>
            <p:ph type="title"/>
          </p:nvPr>
        </p:nvSpPr>
        <p:spPr/>
        <p:txBody>
          <a:bodyPr/>
          <a:lstStyle/>
          <a:p>
            <a:r>
              <a:rPr lang="en-US" sz="2800" smtClean="0"/>
              <a:t>Today’s Information Technologies Drive 21</a:t>
            </a:r>
            <a:r>
              <a:rPr lang="en-US" sz="2800" baseline="30000" smtClean="0"/>
              <a:t>st</a:t>
            </a:r>
            <a:r>
              <a:rPr lang="en-US" sz="2800" smtClean="0"/>
              <a:t> Century Solutions</a:t>
            </a:r>
          </a:p>
        </p:txBody>
      </p:sp>
      <p:grpSp>
        <p:nvGrpSpPr>
          <p:cNvPr id="2" name="Group 11"/>
          <p:cNvGrpSpPr>
            <a:grpSpLocks/>
          </p:cNvGrpSpPr>
          <p:nvPr/>
        </p:nvGrpSpPr>
        <p:grpSpPr bwMode="auto">
          <a:xfrm>
            <a:off x="6019800" y="2209800"/>
            <a:ext cx="2819400" cy="3581400"/>
            <a:chOff x="5867400" y="2209800"/>
            <a:chExt cx="2819400" cy="3581400"/>
          </a:xfrm>
        </p:grpSpPr>
        <p:sp>
          <p:nvSpPr>
            <p:cNvPr id="4" name="Content Placeholder 2"/>
            <p:cNvSpPr txBox="1">
              <a:spLocks/>
            </p:cNvSpPr>
            <p:nvPr/>
          </p:nvSpPr>
          <p:spPr bwMode="auto">
            <a:xfrm>
              <a:off x="5867400" y="4114800"/>
              <a:ext cx="2819400" cy="1676400"/>
            </a:xfrm>
            <a:prstGeom prst="rect">
              <a:avLst/>
            </a:prstGeom>
            <a:noFill/>
            <a:ln w="12700">
              <a:noFill/>
              <a:miter lim="800000"/>
              <a:headEnd/>
              <a:tailEnd/>
            </a:ln>
          </p:spPr>
          <p:txBody>
            <a:bodyPr lIns="90487" tIns="44450" rIns="90487" bIns="44450"/>
            <a:lstStyle/>
            <a:p>
              <a:pPr algn="ctr">
                <a:spcBef>
                  <a:spcPts val="1200"/>
                </a:spcBef>
                <a:buClr>
                  <a:schemeClr val="tx1"/>
                </a:buClr>
                <a:buSzPct val="100000"/>
                <a:buFont typeface="Arial" pitchFamily="34" charset="0"/>
                <a:buNone/>
                <a:defRPr/>
              </a:pPr>
              <a:r>
                <a:rPr lang="en-US" sz="1400" kern="0" dirty="0">
                  <a:solidFill>
                    <a:srgbClr val="002060"/>
                  </a:solidFill>
                  <a:latin typeface="Calibri" pitchFamily="34" charset="0"/>
                  <a:cs typeface="Arial" pitchFamily="34" charset="0"/>
                </a:rPr>
                <a:t>If infrastructure is required for an industrial economy, then we could say that </a:t>
              </a:r>
              <a:r>
                <a:rPr lang="en-US" sz="1400" kern="0" dirty="0" err="1">
                  <a:solidFill>
                    <a:srgbClr val="002060"/>
                  </a:solidFill>
                  <a:latin typeface="Calibri" pitchFamily="34" charset="0"/>
                  <a:cs typeface="Arial" pitchFamily="34" charset="0"/>
                </a:rPr>
                <a:t>cyberinfrastructure</a:t>
              </a:r>
              <a:r>
                <a:rPr lang="en-US" sz="1400" kern="0" dirty="0">
                  <a:solidFill>
                    <a:srgbClr val="002060"/>
                  </a:solidFill>
                  <a:latin typeface="Calibri" pitchFamily="34" charset="0"/>
                  <a:cs typeface="Arial" pitchFamily="34" charset="0"/>
                </a:rPr>
                <a:t> is required for a knowledge economy.”  </a:t>
              </a:r>
            </a:p>
            <a:p>
              <a:pPr algn="ctr">
                <a:lnSpc>
                  <a:spcPct val="95000"/>
                </a:lnSpc>
                <a:spcBef>
                  <a:spcPts val="1800"/>
                </a:spcBef>
                <a:buClr>
                  <a:schemeClr val="tx1"/>
                </a:buClr>
                <a:buSzPct val="100000"/>
                <a:buFont typeface="Arial" pitchFamily="34" charset="0"/>
                <a:buNone/>
                <a:defRPr/>
              </a:pPr>
              <a:r>
                <a:rPr lang="en-US" sz="1400" i="0" kern="0" dirty="0">
                  <a:solidFill>
                    <a:srgbClr val="FF0000"/>
                  </a:solidFill>
                  <a:latin typeface="Calibri" pitchFamily="34" charset="0"/>
                  <a:cs typeface="Arial" pitchFamily="34" charset="0"/>
                </a:rPr>
                <a:t>NSF Final Report of the Blue Ribbon Advisory Panel on </a:t>
              </a:r>
              <a:r>
                <a:rPr lang="en-US" sz="1400" i="0" kern="0" dirty="0" err="1">
                  <a:solidFill>
                    <a:srgbClr val="FF0000"/>
                  </a:solidFill>
                  <a:latin typeface="Calibri" pitchFamily="34" charset="0"/>
                  <a:cs typeface="Arial" pitchFamily="34" charset="0"/>
                </a:rPr>
                <a:t>Cyberinfrastructure</a:t>
              </a:r>
              <a:endParaRPr lang="en-US" sz="1400" i="0" kern="0" dirty="0">
                <a:solidFill>
                  <a:srgbClr val="FF0000"/>
                </a:solidFill>
                <a:latin typeface="Calibri" pitchFamily="34" charset="0"/>
                <a:cs typeface="Arial" pitchFamily="34" charset="0"/>
              </a:endParaRPr>
            </a:p>
          </p:txBody>
        </p:sp>
        <p:sp>
          <p:nvSpPr>
            <p:cNvPr id="5" name="TextBox 4"/>
            <p:cNvSpPr txBox="1"/>
            <p:nvPr/>
          </p:nvSpPr>
          <p:spPr>
            <a:xfrm>
              <a:off x="6019800" y="2209800"/>
              <a:ext cx="2438400" cy="1565275"/>
            </a:xfrm>
            <a:prstGeom prst="rect">
              <a:avLst/>
            </a:prstGeom>
            <a:solidFill>
              <a:schemeClr val="accent3">
                <a:lumMod val="85000"/>
              </a:schemeClr>
            </a:solidFill>
            <a:ln>
              <a:solidFill>
                <a:srgbClr val="006666"/>
              </a:solidFill>
            </a:ln>
          </p:spPr>
          <p:txBody>
            <a:bodyPr>
              <a:spAutoFit/>
            </a:bodyPr>
            <a:lstStyle/>
            <a:p>
              <a:pPr algn="ctr">
                <a:lnSpc>
                  <a:spcPct val="114000"/>
                </a:lnSpc>
                <a:defRPr/>
              </a:pPr>
              <a:r>
                <a:rPr lang="en-US" sz="1400" b="1" dirty="0" err="1">
                  <a:solidFill>
                    <a:srgbClr val="FF0000"/>
                  </a:solidFill>
                  <a:latin typeface="Calibri" pitchFamily="34" charset="0"/>
                </a:rPr>
                <a:t>Cyberinfrastructure</a:t>
              </a:r>
              <a:r>
                <a:rPr lang="en-US" sz="1400" b="1" dirty="0">
                  <a:solidFill>
                    <a:srgbClr val="FF0000"/>
                  </a:solidFill>
                  <a:latin typeface="Calibri" pitchFamily="34" charset="0"/>
                </a:rPr>
                <a:t>: </a:t>
              </a:r>
              <a:br>
                <a:rPr lang="en-US" sz="1400" b="1" dirty="0">
                  <a:solidFill>
                    <a:srgbClr val="FF0000"/>
                  </a:solidFill>
                  <a:latin typeface="Calibri" pitchFamily="34" charset="0"/>
                </a:rPr>
              </a:br>
              <a:r>
                <a:rPr lang="en-US" sz="1400" dirty="0">
                  <a:latin typeface="Calibri" pitchFamily="34" charset="0"/>
                </a:rPr>
                <a:t>the organized aggregate of information technologies coordinated to address problems in science and society.</a:t>
              </a:r>
            </a:p>
          </p:txBody>
        </p:sp>
      </p:grpSp>
      <p:grpSp>
        <p:nvGrpSpPr>
          <p:cNvPr id="3" name="Group 10"/>
          <p:cNvGrpSpPr>
            <a:grpSpLocks/>
          </p:cNvGrpSpPr>
          <p:nvPr/>
        </p:nvGrpSpPr>
        <p:grpSpPr bwMode="auto">
          <a:xfrm>
            <a:off x="2438400" y="2667000"/>
            <a:ext cx="3225800" cy="3363913"/>
            <a:chOff x="2209800" y="2667000"/>
            <a:chExt cx="3225800" cy="3363913"/>
          </a:xfrm>
        </p:grpSpPr>
        <p:pic>
          <p:nvPicPr>
            <p:cNvPr id="5126" name="Picture 7" descr="iphone_inhandhome_c.jpg"/>
            <p:cNvPicPr>
              <a:picLocks noChangeAspect="1"/>
            </p:cNvPicPr>
            <p:nvPr/>
          </p:nvPicPr>
          <p:blipFill>
            <a:blip r:embed="rId2" cstate="print"/>
            <a:srcRect l="16486"/>
            <a:stretch>
              <a:fillRect/>
            </a:stretch>
          </p:blipFill>
          <p:spPr bwMode="auto">
            <a:xfrm>
              <a:off x="2895600" y="4191000"/>
              <a:ext cx="838200" cy="782638"/>
            </a:xfrm>
            <a:prstGeom prst="rect">
              <a:avLst/>
            </a:prstGeom>
            <a:noFill/>
            <a:ln w="9525">
              <a:noFill/>
              <a:miter lim="800000"/>
              <a:headEnd/>
              <a:tailEnd/>
            </a:ln>
          </p:spPr>
        </p:pic>
        <p:pic>
          <p:nvPicPr>
            <p:cNvPr id="5127" name="Picture 8" descr="CERN.jpg"/>
            <p:cNvPicPr>
              <a:picLocks noChangeAspect="1"/>
            </p:cNvPicPr>
            <p:nvPr/>
          </p:nvPicPr>
          <p:blipFill>
            <a:blip r:embed="rId3" cstate="print"/>
            <a:srcRect/>
            <a:stretch>
              <a:fillRect/>
            </a:stretch>
          </p:blipFill>
          <p:spPr bwMode="auto">
            <a:xfrm>
              <a:off x="3276600" y="2667000"/>
              <a:ext cx="1600200" cy="1044575"/>
            </a:xfrm>
            <a:prstGeom prst="rect">
              <a:avLst/>
            </a:prstGeom>
            <a:noFill/>
            <a:ln w="9525">
              <a:noFill/>
              <a:miter lim="800000"/>
              <a:headEnd/>
              <a:tailEnd/>
            </a:ln>
          </p:spPr>
        </p:pic>
        <p:pic>
          <p:nvPicPr>
            <p:cNvPr id="5128" name="Picture 9" descr="laptop + beach 1.jpg"/>
            <p:cNvPicPr>
              <a:picLocks noChangeAspect="1"/>
            </p:cNvPicPr>
            <p:nvPr/>
          </p:nvPicPr>
          <p:blipFill>
            <a:blip r:embed="rId4" cstate="print"/>
            <a:srcRect t="-191" r="21579" b="13498"/>
            <a:stretch>
              <a:fillRect/>
            </a:stretch>
          </p:blipFill>
          <p:spPr bwMode="auto">
            <a:xfrm>
              <a:off x="3886200" y="4876800"/>
              <a:ext cx="1493838" cy="1143000"/>
            </a:xfrm>
            <a:prstGeom prst="rect">
              <a:avLst/>
            </a:prstGeom>
            <a:noFill/>
            <a:ln w="9525">
              <a:noFill/>
              <a:miter lim="800000"/>
              <a:headEnd/>
              <a:tailEnd/>
            </a:ln>
          </p:spPr>
        </p:pic>
        <p:pic>
          <p:nvPicPr>
            <p:cNvPr id="5129" name="Picture 10" descr="Networking.jpg"/>
            <p:cNvPicPr>
              <a:picLocks noChangeAspect="1"/>
            </p:cNvPicPr>
            <p:nvPr/>
          </p:nvPicPr>
          <p:blipFill>
            <a:blip r:embed="rId5" cstate="print"/>
            <a:srcRect/>
            <a:stretch>
              <a:fillRect/>
            </a:stretch>
          </p:blipFill>
          <p:spPr bwMode="auto">
            <a:xfrm>
              <a:off x="3886200" y="3581400"/>
              <a:ext cx="1549400" cy="1019175"/>
            </a:xfrm>
            <a:prstGeom prst="rect">
              <a:avLst/>
            </a:prstGeom>
            <a:noFill/>
            <a:ln w="9525">
              <a:noFill/>
              <a:miter lim="800000"/>
              <a:headEnd/>
              <a:tailEnd/>
            </a:ln>
          </p:spPr>
        </p:pic>
        <p:pic>
          <p:nvPicPr>
            <p:cNvPr id="5130" name="Picture 11" descr="Telescope.jpg"/>
            <p:cNvPicPr>
              <a:picLocks noChangeAspect="1"/>
            </p:cNvPicPr>
            <p:nvPr/>
          </p:nvPicPr>
          <p:blipFill>
            <a:blip r:embed="rId6" cstate="print"/>
            <a:srcRect/>
            <a:stretch>
              <a:fillRect/>
            </a:stretch>
          </p:blipFill>
          <p:spPr bwMode="auto">
            <a:xfrm>
              <a:off x="2209800" y="5105400"/>
              <a:ext cx="1276350" cy="925513"/>
            </a:xfrm>
            <a:prstGeom prst="rect">
              <a:avLst/>
            </a:prstGeom>
            <a:noFill/>
            <a:ln w="9525">
              <a:noFill/>
              <a:miter lim="800000"/>
              <a:headEnd/>
              <a:tailEnd/>
            </a:ln>
          </p:spPr>
        </p:pic>
      </p:gr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Challenges in EC2</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Defining the contents of your Virtual Machine (Software Stack)</a:t>
            </a:r>
          </a:p>
          <a:p>
            <a:pPr marL="514350" indent="-514350">
              <a:buFont typeface="+mj-lt"/>
              <a:buAutoNum type="arabicPeriod"/>
            </a:pPr>
            <a:r>
              <a:rPr lang="en-US" dirty="0" smtClean="0"/>
              <a:t>Understanding limitations and execution model</a:t>
            </a:r>
          </a:p>
          <a:p>
            <a:pPr marL="514350" indent="-514350">
              <a:buFont typeface="+mj-lt"/>
              <a:buAutoNum type="arabicPeriod"/>
            </a:pPr>
            <a:r>
              <a:rPr lang="en-US" dirty="0" smtClean="0"/>
              <a:t>Debugging when something goes wrong</a:t>
            </a:r>
          </a:p>
          <a:p>
            <a:pPr marL="514350" indent="-514350">
              <a:buFont typeface="+mj-lt"/>
              <a:buAutoNum type="arabicPeriod"/>
            </a:pPr>
            <a:r>
              <a:rPr lang="en-US" dirty="0" smtClean="0"/>
              <a:t>Remembering to turn off your VM</a:t>
            </a:r>
          </a:p>
          <a:p>
            <a:pPr marL="914400" lvl="1" indent="-514350"/>
            <a:r>
              <a:rPr lang="en-US" dirty="0" smtClean="0"/>
              <a:t>Smallest 64-bit VM is ~$250/month running 7x24</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the AMI?</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Tar file of a / file system</a:t>
            </a:r>
          </a:p>
          <a:p>
            <a:pPr lvl="1"/>
            <a:r>
              <a:rPr lang="en-US" dirty="0" smtClean="0"/>
              <a:t>Cryptographically signed so that Amazon can open it, but other users cannot </a:t>
            </a:r>
          </a:p>
          <a:p>
            <a:pPr lvl="1"/>
            <a:r>
              <a:rPr lang="en-US" dirty="0" smtClean="0"/>
              <a:t>Split into 10MB chunks, stored in S3</a:t>
            </a:r>
          </a:p>
          <a:p>
            <a:r>
              <a:rPr lang="en-US" dirty="0" smtClean="0"/>
              <a:t>Amazon boasts more than 2000 public machine images</a:t>
            </a:r>
          </a:p>
          <a:p>
            <a:pPr lvl="1"/>
            <a:r>
              <a:rPr lang="en-US" dirty="0" smtClean="0"/>
              <a:t>What’s in a particular image?</a:t>
            </a:r>
          </a:p>
          <a:p>
            <a:pPr lvl="1"/>
            <a:r>
              <a:rPr lang="en-US" dirty="0" smtClean="0"/>
              <a:t>How much work is it to get your software part of an existing image? </a:t>
            </a:r>
          </a:p>
          <a:p>
            <a:r>
              <a:rPr lang="en-US" dirty="0" smtClean="0"/>
              <a:t>There are tools for booting and monitoring instances.</a:t>
            </a:r>
          </a:p>
          <a:p>
            <a:r>
              <a:rPr lang="en-US" dirty="0" smtClean="0"/>
              <a:t> Defining the software contents is “an exercise left to the reader”</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Networking </a:t>
            </a:r>
            <a:endParaRPr lang="en-US" dirty="0"/>
          </a:p>
        </p:txBody>
      </p:sp>
      <p:sp>
        <p:nvSpPr>
          <p:cNvPr id="4" name="Double Wave 3"/>
          <p:cNvSpPr/>
          <p:nvPr/>
        </p:nvSpPr>
        <p:spPr>
          <a:xfrm>
            <a:off x="5486400" y="1676400"/>
            <a:ext cx="2590800" cy="2057400"/>
          </a:xfrm>
          <a:prstGeom prst="doubleWave">
            <a:avLst>
              <a:gd name="adj1" fmla="val 6250"/>
              <a:gd name="adj2" fmla="val -12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Firewall (2-Way Translation)</a:t>
            </a:r>
          </a:p>
          <a:p>
            <a:pPr algn="ctr"/>
            <a:r>
              <a:rPr lang="en-US" sz="1400" dirty="0" smtClean="0">
                <a:solidFill>
                  <a:schemeClr val="tx1"/>
                </a:solidFill>
              </a:rPr>
              <a:t>Public IP1 </a:t>
            </a:r>
            <a:r>
              <a:rPr lang="en-US" sz="1400" dirty="0" smtClean="0">
                <a:solidFill>
                  <a:schemeClr val="tx1"/>
                </a:solidFill>
                <a:sym typeface="Wingdings" pitchFamily="2" charset="2"/>
              </a:rPr>
              <a:t> Private IP1</a:t>
            </a:r>
          </a:p>
          <a:p>
            <a:pPr algn="ctr"/>
            <a:r>
              <a:rPr lang="en-US" sz="1400" dirty="0" smtClean="0">
                <a:solidFill>
                  <a:schemeClr val="tx1"/>
                </a:solidFill>
              </a:rPr>
              <a:t>Public IP2 </a:t>
            </a:r>
            <a:r>
              <a:rPr lang="en-US" sz="1400" dirty="0" smtClean="0">
                <a:solidFill>
                  <a:schemeClr val="tx1"/>
                </a:solidFill>
                <a:sym typeface="Wingdings" pitchFamily="2" charset="2"/>
              </a:rPr>
              <a:t> Private IP2</a:t>
            </a:r>
          </a:p>
          <a:p>
            <a:pPr algn="ctr"/>
            <a:r>
              <a:rPr lang="en-US" sz="1400" dirty="0" smtClean="0">
                <a:solidFill>
                  <a:schemeClr val="tx1"/>
                </a:solidFill>
                <a:sym typeface="Wingdings" pitchFamily="2" charset="2"/>
              </a:rPr>
              <a:t>O</a:t>
            </a:r>
          </a:p>
          <a:p>
            <a:pPr algn="ctr"/>
            <a:r>
              <a:rPr lang="en-US" sz="1400" dirty="0" smtClean="0">
                <a:solidFill>
                  <a:schemeClr val="tx1"/>
                </a:solidFill>
              </a:rPr>
              <a:t>Public IP&lt;N&gt;</a:t>
            </a:r>
            <a:r>
              <a:rPr lang="en-US" sz="1400" dirty="0" smtClean="0">
                <a:solidFill>
                  <a:schemeClr val="tx1"/>
                </a:solidFill>
                <a:sym typeface="Wingdings" pitchFamily="2" charset="2"/>
              </a:rPr>
              <a:t> Private IP&lt;N&gt;</a:t>
            </a:r>
          </a:p>
          <a:p>
            <a:pPr algn="ctr"/>
            <a:endParaRPr lang="en-US" sz="1400" dirty="0">
              <a:solidFill>
                <a:schemeClr val="tx1"/>
              </a:solidFill>
            </a:endParaRPr>
          </a:p>
        </p:txBody>
      </p:sp>
      <p:pic>
        <p:nvPicPr>
          <p:cNvPr id="6" name="Picture 2" descr="http://www.getapc.ca/images/Dell%20Tower.jpg"/>
          <p:cNvPicPr>
            <a:picLocks noChangeAspect="1" noChangeArrowheads="1"/>
          </p:cNvPicPr>
          <p:nvPr/>
        </p:nvPicPr>
        <p:blipFill>
          <a:blip r:embed="rId2" cstate="print"/>
          <a:srcRect t="9950" r="35319"/>
          <a:stretch>
            <a:fillRect/>
          </a:stretch>
        </p:blipFill>
        <p:spPr bwMode="auto">
          <a:xfrm>
            <a:off x="5791200" y="4191000"/>
            <a:ext cx="381000" cy="907381"/>
          </a:xfrm>
          <a:prstGeom prst="rect">
            <a:avLst/>
          </a:prstGeom>
          <a:noFill/>
        </p:spPr>
      </p:pic>
      <p:pic>
        <p:nvPicPr>
          <p:cNvPr id="7" name="Picture 2" descr="http://www.getapc.ca/images/Dell%20Tower.jpg"/>
          <p:cNvPicPr>
            <a:picLocks noChangeAspect="1" noChangeArrowheads="1"/>
          </p:cNvPicPr>
          <p:nvPr/>
        </p:nvPicPr>
        <p:blipFill>
          <a:blip r:embed="rId2" cstate="print"/>
          <a:srcRect t="9950" r="35319"/>
          <a:stretch>
            <a:fillRect/>
          </a:stretch>
        </p:blipFill>
        <p:spPr bwMode="auto">
          <a:xfrm>
            <a:off x="6248400" y="4191000"/>
            <a:ext cx="381000" cy="907381"/>
          </a:xfrm>
          <a:prstGeom prst="rect">
            <a:avLst/>
          </a:prstGeom>
          <a:noFill/>
        </p:spPr>
      </p:pic>
      <p:pic>
        <p:nvPicPr>
          <p:cNvPr id="8" name="Picture 2" descr="http://www.getapc.ca/images/Dell%20Tower.jpg"/>
          <p:cNvPicPr>
            <a:picLocks noChangeAspect="1" noChangeArrowheads="1"/>
          </p:cNvPicPr>
          <p:nvPr/>
        </p:nvPicPr>
        <p:blipFill>
          <a:blip r:embed="rId2" cstate="print"/>
          <a:srcRect t="9950" r="35319"/>
          <a:stretch>
            <a:fillRect/>
          </a:stretch>
        </p:blipFill>
        <p:spPr bwMode="auto">
          <a:xfrm>
            <a:off x="6705600" y="4191000"/>
            <a:ext cx="381000" cy="907381"/>
          </a:xfrm>
          <a:prstGeom prst="rect">
            <a:avLst/>
          </a:prstGeom>
          <a:noFill/>
        </p:spPr>
      </p:pic>
      <p:pic>
        <p:nvPicPr>
          <p:cNvPr id="9" name="Picture 2" descr="http://www.getapc.ca/images/Dell%20Tower.jpg"/>
          <p:cNvPicPr>
            <a:picLocks noChangeAspect="1" noChangeArrowheads="1"/>
          </p:cNvPicPr>
          <p:nvPr/>
        </p:nvPicPr>
        <p:blipFill>
          <a:blip r:embed="rId2" cstate="print"/>
          <a:srcRect t="9950" r="35319"/>
          <a:stretch>
            <a:fillRect/>
          </a:stretch>
        </p:blipFill>
        <p:spPr bwMode="auto">
          <a:xfrm>
            <a:off x="7162800" y="4191000"/>
            <a:ext cx="381000" cy="907381"/>
          </a:xfrm>
          <a:prstGeom prst="rect">
            <a:avLst/>
          </a:prstGeom>
          <a:noFill/>
        </p:spPr>
      </p:pic>
      <p:grpSp>
        <p:nvGrpSpPr>
          <p:cNvPr id="3" name="Group 53"/>
          <p:cNvGrpSpPr/>
          <p:nvPr/>
        </p:nvGrpSpPr>
        <p:grpSpPr>
          <a:xfrm>
            <a:off x="457200" y="2971800"/>
            <a:ext cx="1752600" cy="1135981"/>
            <a:chOff x="3657600" y="1828800"/>
            <a:chExt cx="1752600" cy="1135981"/>
          </a:xfrm>
        </p:grpSpPr>
        <p:pic>
          <p:nvPicPr>
            <p:cNvPr id="12" name="Picture 2" descr="http://www.getapc.ca/images/Dell%20Tower.jpg"/>
            <p:cNvPicPr>
              <a:picLocks noChangeAspect="1" noChangeArrowheads="1"/>
            </p:cNvPicPr>
            <p:nvPr/>
          </p:nvPicPr>
          <p:blipFill>
            <a:blip r:embed="rId2" cstate="print"/>
            <a:srcRect t="9950" r="35319"/>
            <a:stretch>
              <a:fillRect/>
            </a:stretch>
          </p:blipFill>
          <p:spPr bwMode="auto">
            <a:xfrm>
              <a:off x="3657600" y="2057400"/>
              <a:ext cx="381000" cy="907381"/>
            </a:xfrm>
            <a:prstGeom prst="rect">
              <a:avLst/>
            </a:prstGeom>
            <a:noFill/>
          </p:spPr>
        </p:pic>
        <p:pic>
          <p:nvPicPr>
            <p:cNvPr id="13" name="Picture 2" descr="http://www.getapc.ca/images/Dell%20Tower.jpg"/>
            <p:cNvPicPr>
              <a:picLocks noChangeAspect="1" noChangeArrowheads="1"/>
            </p:cNvPicPr>
            <p:nvPr/>
          </p:nvPicPr>
          <p:blipFill>
            <a:blip r:embed="rId2" cstate="print"/>
            <a:srcRect t="9950" r="35319"/>
            <a:stretch>
              <a:fillRect/>
            </a:stretch>
          </p:blipFill>
          <p:spPr bwMode="auto">
            <a:xfrm>
              <a:off x="4114800" y="2057400"/>
              <a:ext cx="381000" cy="907381"/>
            </a:xfrm>
            <a:prstGeom prst="rect">
              <a:avLst/>
            </a:prstGeom>
            <a:noFill/>
          </p:spPr>
        </p:pic>
        <p:pic>
          <p:nvPicPr>
            <p:cNvPr id="14" name="Picture 2" descr="http://www.getapc.ca/images/Dell%20Tower.jpg"/>
            <p:cNvPicPr>
              <a:picLocks noChangeAspect="1" noChangeArrowheads="1"/>
            </p:cNvPicPr>
            <p:nvPr/>
          </p:nvPicPr>
          <p:blipFill>
            <a:blip r:embed="rId2" cstate="print"/>
            <a:srcRect t="9950" r="35319"/>
            <a:stretch>
              <a:fillRect/>
            </a:stretch>
          </p:blipFill>
          <p:spPr bwMode="auto">
            <a:xfrm>
              <a:off x="4572000" y="2057400"/>
              <a:ext cx="381000" cy="907381"/>
            </a:xfrm>
            <a:prstGeom prst="rect">
              <a:avLst/>
            </a:prstGeom>
            <a:noFill/>
          </p:spPr>
        </p:pic>
        <p:pic>
          <p:nvPicPr>
            <p:cNvPr id="15" name="Picture 2" descr="http://www.getapc.ca/images/Dell%20Tower.jpg"/>
            <p:cNvPicPr>
              <a:picLocks noChangeAspect="1" noChangeArrowheads="1"/>
            </p:cNvPicPr>
            <p:nvPr/>
          </p:nvPicPr>
          <p:blipFill>
            <a:blip r:embed="rId2" cstate="print"/>
            <a:srcRect t="9950" r="35319"/>
            <a:stretch>
              <a:fillRect/>
            </a:stretch>
          </p:blipFill>
          <p:spPr bwMode="auto">
            <a:xfrm>
              <a:off x="5029200" y="2057400"/>
              <a:ext cx="381000" cy="907381"/>
            </a:xfrm>
            <a:prstGeom prst="rect">
              <a:avLst/>
            </a:prstGeom>
            <a:noFill/>
          </p:spPr>
        </p:pic>
        <p:pic>
          <p:nvPicPr>
            <p:cNvPr id="16" name="Picture 15"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3657600" y="1828800"/>
              <a:ext cx="971550" cy="152400"/>
            </a:xfrm>
            <a:prstGeom prst="rect">
              <a:avLst/>
            </a:prstGeom>
            <a:noFill/>
            <a:ln w="9525">
              <a:solidFill>
                <a:schemeClr val="tx1"/>
              </a:solidFill>
              <a:miter lim="800000"/>
              <a:headEnd/>
              <a:tailEnd/>
            </a:ln>
          </p:spPr>
        </p:pic>
      </p:grpSp>
      <p:pic>
        <p:nvPicPr>
          <p:cNvPr id="18" name="Picture 2" descr="http://www.getapc.ca/images/Dell%20Tower.jpg"/>
          <p:cNvPicPr>
            <a:picLocks noChangeAspect="1" noChangeArrowheads="1"/>
          </p:cNvPicPr>
          <p:nvPr/>
        </p:nvPicPr>
        <p:blipFill>
          <a:blip r:embed="rId2" cstate="print"/>
          <a:srcRect t="9950" r="35319"/>
          <a:stretch>
            <a:fillRect/>
          </a:stretch>
        </p:blipFill>
        <p:spPr bwMode="auto">
          <a:xfrm>
            <a:off x="5791200" y="5486400"/>
            <a:ext cx="381000" cy="907381"/>
          </a:xfrm>
          <a:prstGeom prst="rect">
            <a:avLst/>
          </a:prstGeom>
          <a:noFill/>
        </p:spPr>
      </p:pic>
      <p:pic>
        <p:nvPicPr>
          <p:cNvPr id="19" name="Picture 2" descr="http://www.getapc.ca/images/Dell%20Tower.jpg"/>
          <p:cNvPicPr>
            <a:picLocks noChangeAspect="1" noChangeArrowheads="1"/>
          </p:cNvPicPr>
          <p:nvPr/>
        </p:nvPicPr>
        <p:blipFill>
          <a:blip r:embed="rId2" cstate="print"/>
          <a:srcRect t="9950" r="35319"/>
          <a:stretch>
            <a:fillRect/>
          </a:stretch>
        </p:blipFill>
        <p:spPr bwMode="auto">
          <a:xfrm>
            <a:off x="6248400" y="5486400"/>
            <a:ext cx="381000" cy="907381"/>
          </a:xfrm>
          <a:prstGeom prst="rect">
            <a:avLst/>
          </a:prstGeom>
          <a:noFill/>
        </p:spPr>
      </p:pic>
      <p:pic>
        <p:nvPicPr>
          <p:cNvPr id="20" name="Picture 2" descr="http://www.getapc.ca/images/Dell%20Tower.jpg"/>
          <p:cNvPicPr>
            <a:picLocks noChangeAspect="1" noChangeArrowheads="1"/>
          </p:cNvPicPr>
          <p:nvPr/>
        </p:nvPicPr>
        <p:blipFill>
          <a:blip r:embed="rId2" cstate="print"/>
          <a:srcRect t="9950" r="35319"/>
          <a:stretch>
            <a:fillRect/>
          </a:stretch>
        </p:blipFill>
        <p:spPr bwMode="auto">
          <a:xfrm>
            <a:off x="6705600" y="5486400"/>
            <a:ext cx="381000" cy="907381"/>
          </a:xfrm>
          <a:prstGeom prst="rect">
            <a:avLst/>
          </a:prstGeom>
          <a:noFill/>
        </p:spPr>
      </p:pic>
      <p:pic>
        <p:nvPicPr>
          <p:cNvPr id="21" name="Picture 2" descr="http://www.getapc.ca/images/Dell%20Tower.jpg"/>
          <p:cNvPicPr>
            <a:picLocks noChangeAspect="1" noChangeArrowheads="1"/>
          </p:cNvPicPr>
          <p:nvPr/>
        </p:nvPicPr>
        <p:blipFill>
          <a:blip r:embed="rId2" cstate="print"/>
          <a:srcRect t="9950" r="35319"/>
          <a:stretch>
            <a:fillRect/>
          </a:stretch>
        </p:blipFill>
        <p:spPr bwMode="auto">
          <a:xfrm>
            <a:off x="7162800" y="5486400"/>
            <a:ext cx="381000" cy="907381"/>
          </a:xfrm>
          <a:prstGeom prst="rect">
            <a:avLst/>
          </a:prstGeom>
          <a:noFill/>
        </p:spPr>
      </p:pic>
      <p:sp>
        <p:nvSpPr>
          <p:cNvPr id="23" name="TextBox 22"/>
          <p:cNvSpPr txBox="1"/>
          <p:nvPr/>
        </p:nvSpPr>
        <p:spPr>
          <a:xfrm>
            <a:off x="5791200" y="4267201"/>
            <a:ext cx="457200" cy="276999"/>
          </a:xfrm>
          <a:prstGeom prst="rect">
            <a:avLst/>
          </a:prstGeom>
          <a:noFill/>
        </p:spPr>
        <p:txBody>
          <a:bodyPr wrap="square" rtlCol="0">
            <a:spAutoFit/>
          </a:bodyPr>
          <a:lstStyle/>
          <a:p>
            <a:r>
              <a:rPr lang="en-US" sz="1200" b="1" dirty="0" smtClean="0">
                <a:solidFill>
                  <a:schemeClr val="bg1"/>
                </a:solidFill>
              </a:rPr>
              <a:t>IP1</a:t>
            </a:r>
            <a:endParaRPr lang="en-US" sz="1200" b="1" dirty="0">
              <a:solidFill>
                <a:schemeClr val="bg1"/>
              </a:solidFill>
            </a:endParaRPr>
          </a:p>
        </p:txBody>
      </p:sp>
      <p:sp>
        <p:nvSpPr>
          <p:cNvPr id="30" name="TextBox 29"/>
          <p:cNvSpPr txBox="1"/>
          <p:nvPr/>
        </p:nvSpPr>
        <p:spPr>
          <a:xfrm>
            <a:off x="6248400" y="4267200"/>
            <a:ext cx="457200" cy="276999"/>
          </a:xfrm>
          <a:prstGeom prst="rect">
            <a:avLst/>
          </a:prstGeom>
          <a:noFill/>
        </p:spPr>
        <p:txBody>
          <a:bodyPr wrap="square" rtlCol="0">
            <a:spAutoFit/>
          </a:bodyPr>
          <a:lstStyle/>
          <a:p>
            <a:r>
              <a:rPr lang="en-US" sz="1200" b="1" dirty="0" smtClean="0">
                <a:solidFill>
                  <a:schemeClr val="bg1"/>
                </a:solidFill>
              </a:rPr>
              <a:t>IP2</a:t>
            </a:r>
            <a:endParaRPr lang="en-US" sz="1200" b="1" dirty="0">
              <a:solidFill>
                <a:schemeClr val="bg1"/>
              </a:solidFill>
            </a:endParaRPr>
          </a:p>
        </p:txBody>
      </p:sp>
      <p:sp>
        <p:nvSpPr>
          <p:cNvPr id="31" name="TextBox 30"/>
          <p:cNvSpPr txBox="1"/>
          <p:nvPr/>
        </p:nvSpPr>
        <p:spPr>
          <a:xfrm>
            <a:off x="7162800" y="5514201"/>
            <a:ext cx="457200" cy="276999"/>
          </a:xfrm>
          <a:prstGeom prst="rect">
            <a:avLst/>
          </a:prstGeom>
          <a:noFill/>
        </p:spPr>
        <p:txBody>
          <a:bodyPr wrap="square" rtlCol="0">
            <a:spAutoFit/>
          </a:bodyPr>
          <a:lstStyle/>
          <a:p>
            <a:r>
              <a:rPr lang="en-US" sz="1200" b="1" dirty="0" err="1" smtClean="0">
                <a:solidFill>
                  <a:schemeClr val="bg1"/>
                </a:solidFill>
              </a:rPr>
              <a:t>IPn</a:t>
            </a:r>
            <a:endParaRPr lang="en-US" sz="1200" b="1" dirty="0">
              <a:solidFill>
                <a:schemeClr val="bg1"/>
              </a:solidFill>
            </a:endParaRPr>
          </a:p>
        </p:txBody>
      </p:sp>
      <p:sp>
        <p:nvSpPr>
          <p:cNvPr id="32" name="TextBox 31"/>
          <p:cNvSpPr txBox="1"/>
          <p:nvPr/>
        </p:nvSpPr>
        <p:spPr>
          <a:xfrm>
            <a:off x="457200" y="3276600"/>
            <a:ext cx="381000" cy="276999"/>
          </a:xfrm>
          <a:prstGeom prst="rect">
            <a:avLst/>
          </a:prstGeom>
          <a:noFill/>
        </p:spPr>
        <p:txBody>
          <a:bodyPr wrap="square" rtlCol="0">
            <a:spAutoFit/>
          </a:bodyPr>
          <a:lstStyle/>
          <a:p>
            <a:r>
              <a:rPr lang="en-US" sz="1200" dirty="0" smtClean="0">
                <a:solidFill>
                  <a:schemeClr val="bg1"/>
                </a:solidFill>
              </a:rPr>
              <a:t>IP1</a:t>
            </a:r>
            <a:endParaRPr lang="en-US" sz="1200" dirty="0">
              <a:solidFill>
                <a:schemeClr val="bg1"/>
              </a:solidFill>
            </a:endParaRPr>
          </a:p>
        </p:txBody>
      </p:sp>
      <p:sp>
        <p:nvSpPr>
          <p:cNvPr id="33" name="TextBox 32"/>
          <p:cNvSpPr txBox="1"/>
          <p:nvPr/>
        </p:nvSpPr>
        <p:spPr>
          <a:xfrm>
            <a:off x="914400" y="3276600"/>
            <a:ext cx="381000" cy="276999"/>
          </a:xfrm>
          <a:prstGeom prst="rect">
            <a:avLst/>
          </a:prstGeom>
          <a:noFill/>
        </p:spPr>
        <p:txBody>
          <a:bodyPr wrap="square" rtlCol="0">
            <a:spAutoFit/>
          </a:bodyPr>
          <a:lstStyle/>
          <a:p>
            <a:r>
              <a:rPr lang="en-US" sz="1200" dirty="0" smtClean="0">
                <a:solidFill>
                  <a:schemeClr val="bg1"/>
                </a:solidFill>
              </a:rPr>
              <a:t>IP1</a:t>
            </a:r>
            <a:endParaRPr lang="en-US" sz="1200" dirty="0">
              <a:solidFill>
                <a:schemeClr val="bg1"/>
              </a:solidFill>
            </a:endParaRPr>
          </a:p>
        </p:txBody>
      </p:sp>
      <p:sp>
        <p:nvSpPr>
          <p:cNvPr id="34" name="TextBox 33"/>
          <p:cNvSpPr txBox="1"/>
          <p:nvPr/>
        </p:nvSpPr>
        <p:spPr>
          <a:xfrm>
            <a:off x="1828800" y="3276600"/>
            <a:ext cx="457200" cy="276999"/>
          </a:xfrm>
          <a:prstGeom prst="rect">
            <a:avLst/>
          </a:prstGeom>
          <a:noFill/>
        </p:spPr>
        <p:txBody>
          <a:bodyPr wrap="square" rtlCol="0">
            <a:spAutoFit/>
          </a:bodyPr>
          <a:lstStyle/>
          <a:p>
            <a:r>
              <a:rPr lang="en-US" sz="1200" b="1" dirty="0" err="1" smtClean="0">
                <a:solidFill>
                  <a:schemeClr val="bg1"/>
                </a:solidFill>
              </a:rPr>
              <a:t>IPn</a:t>
            </a:r>
            <a:endParaRPr lang="en-US" sz="1200" b="1" dirty="0">
              <a:solidFill>
                <a:schemeClr val="bg1"/>
              </a:solidFill>
            </a:endParaRPr>
          </a:p>
        </p:txBody>
      </p:sp>
      <p:sp>
        <p:nvSpPr>
          <p:cNvPr id="35" name="TextBox 34"/>
          <p:cNvSpPr txBox="1"/>
          <p:nvPr/>
        </p:nvSpPr>
        <p:spPr>
          <a:xfrm>
            <a:off x="5867400" y="3733800"/>
            <a:ext cx="1676400" cy="369332"/>
          </a:xfrm>
          <a:prstGeom prst="rect">
            <a:avLst/>
          </a:prstGeom>
          <a:noFill/>
        </p:spPr>
        <p:txBody>
          <a:bodyPr wrap="square" rtlCol="0">
            <a:spAutoFit/>
          </a:bodyPr>
          <a:lstStyle/>
          <a:p>
            <a:r>
              <a:rPr lang="en-US" dirty="0" smtClean="0"/>
              <a:t>10.X.Y.Z / 8 </a:t>
            </a:r>
            <a:endParaRPr lang="en-US" dirty="0"/>
          </a:p>
        </p:txBody>
      </p:sp>
      <p:sp>
        <p:nvSpPr>
          <p:cNvPr id="36" name="TextBox 35"/>
          <p:cNvSpPr txBox="1"/>
          <p:nvPr/>
        </p:nvSpPr>
        <p:spPr>
          <a:xfrm>
            <a:off x="457200" y="4191000"/>
            <a:ext cx="1676400" cy="369332"/>
          </a:xfrm>
          <a:prstGeom prst="rect">
            <a:avLst/>
          </a:prstGeom>
          <a:noFill/>
        </p:spPr>
        <p:txBody>
          <a:bodyPr wrap="square" rtlCol="0">
            <a:spAutoFit/>
          </a:bodyPr>
          <a:lstStyle/>
          <a:p>
            <a:r>
              <a:rPr lang="en-US" dirty="0" smtClean="0"/>
              <a:t>10.X.Y.Z / 8 </a:t>
            </a:r>
            <a:endParaRPr lang="en-US" dirty="0"/>
          </a:p>
        </p:txBody>
      </p:sp>
      <p:sp>
        <p:nvSpPr>
          <p:cNvPr id="37" name="Line Callout 2 36"/>
          <p:cNvSpPr/>
          <p:nvPr/>
        </p:nvSpPr>
        <p:spPr>
          <a:xfrm>
            <a:off x="1524000" y="1676400"/>
            <a:ext cx="1524000" cy="1143000"/>
          </a:xfrm>
          <a:prstGeom prst="borderCallout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NAT Firewall</a:t>
            </a:r>
          </a:p>
          <a:p>
            <a:pPr algn="ctr"/>
            <a:r>
              <a:rPr lang="en-US" dirty="0" smtClean="0">
                <a:solidFill>
                  <a:schemeClr val="tx1"/>
                </a:solidFill>
              </a:rPr>
              <a:t>(1-Way Translation)</a:t>
            </a:r>
            <a:endParaRPr lang="en-US" dirty="0">
              <a:solidFill>
                <a:schemeClr val="tx1"/>
              </a:solidFill>
            </a:endParaRPr>
          </a:p>
        </p:txBody>
      </p:sp>
      <p:cxnSp>
        <p:nvCxnSpPr>
          <p:cNvPr id="39" name="Straight Connector 38"/>
          <p:cNvCxnSpPr/>
          <p:nvPr/>
        </p:nvCxnSpPr>
        <p:spPr>
          <a:xfrm rot="5400000">
            <a:off x="2438400" y="3962400"/>
            <a:ext cx="4419600" cy="0"/>
          </a:xfrm>
          <a:prstGeom prst="line">
            <a:avLst/>
          </a:prstGeom>
          <a:ln w="57150">
            <a:prstDash val="dashDot"/>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200" y="4800600"/>
            <a:ext cx="4114800" cy="2031325"/>
          </a:xfrm>
          <a:prstGeom prst="rect">
            <a:avLst/>
          </a:prstGeom>
          <a:solidFill>
            <a:schemeClr val="accent3">
              <a:lumMod val="60000"/>
              <a:lumOff val="40000"/>
            </a:schemeClr>
          </a:solidFill>
        </p:spPr>
        <p:txBody>
          <a:bodyPr wrap="square" rtlCol="0">
            <a:spAutoFit/>
          </a:bodyPr>
          <a:lstStyle/>
          <a:p>
            <a:pPr>
              <a:buFont typeface="Arial" pitchFamily="34" charset="0"/>
              <a:buChar char="•"/>
            </a:pPr>
            <a:r>
              <a:rPr lang="en-US" dirty="0" smtClean="0"/>
              <a:t> EC2/Cluster  have single interfaces wit</a:t>
            </a:r>
            <a:r>
              <a:rPr lang="en-US" b="1" dirty="0" smtClean="0"/>
              <a:t>h</a:t>
            </a:r>
            <a:r>
              <a:rPr lang="en-US" dirty="0" smtClean="0"/>
              <a:t> private (non-routable addresses)</a:t>
            </a:r>
          </a:p>
          <a:p>
            <a:pPr lvl="1">
              <a:buFont typeface="Arial" pitchFamily="34" charset="0"/>
              <a:buChar char="•"/>
            </a:pPr>
            <a:r>
              <a:rPr lang="en-US" dirty="0" smtClean="0"/>
              <a:t> </a:t>
            </a:r>
            <a:r>
              <a:rPr lang="en-US" dirty="0" err="1" smtClean="0"/>
              <a:t>ifconfig</a:t>
            </a:r>
            <a:r>
              <a:rPr lang="en-US" dirty="0" smtClean="0"/>
              <a:t> eth0 = 10.x.y.z</a:t>
            </a:r>
          </a:p>
          <a:p>
            <a:pPr>
              <a:buFont typeface="Arial" pitchFamily="34" charset="0"/>
              <a:buChar char="•"/>
            </a:pPr>
            <a:r>
              <a:rPr lang="en-US" dirty="0" smtClean="0"/>
              <a:t> EC2 Instances can be accessed via Public or Private IP</a:t>
            </a:r>
          </a:p>
          <a:p>
            <a:pPr>
              <a:buFont typeface="Arial" pitchFamily="34" charset="0"/>
              <a:buChar char="•"/>
            </a:pPr>
            <a:r>
              <a:rPr lang="en-US" dirty="0" smtClean="0"/>
              <a:t> MPI between local and EC2 would require an overlay network</a:t>
            </a:r>
            <a:endParaRPr lang="en-US" dirty="0"/>
          </a:p>
        </p:txBody>
      </p:sp>
      <p:sp>
        <p:nvSpPr>
          <p:cNvPr id="42" name="Freeform 41"/>
          <p:cNvSpPr/>
          <p:nvPr/>
        </p:nvSpPr>
        <p:spPr>
          <a:xfrm>
            <a:off x="463826" y="3763617"/>
            <a:ext cx="6546574" cy="795131"/>
          </a:xfrm>
          <a:custGeom>
            <a:avLst/>
            <a:gdLst>
              <a:gd name="connsiteX0" fmla="*/ 0 w 6546574"/>
              <a:gd name="connsiteY0" fmla="*/ 503583 h 795131"/>
              <a:gd name="connsiteX1" fmla="*/ 0 w 6546574"/>
              <a:gd name="connsiteY1" fmla="*/ 795131 h 795131"/>
              <a:gd name="connsiteX2" fmla="*/ 1285461 w 6546574"/>
              <a:gd name="connsiteY2" fmla="*/ 795131 h 795131"/>
              <a:gd name="connsiteX3" fmla="*/ 5181600 w 6546574"/>
              <a:gd name="connsiteY3" fmla="*/ 278296 h 795131"/>
              <a:gd name="connsiteX4" fmla="*/ 6546574 w 6546574"/>
              <a:gd name="connsiteY4" fmla="*/ 304800 h 795131"/>
              <a:gd name="connsiteX5" fmla="*/ 6546574 w 6546574"/>
              <a:gd name="connsiteY5" fmla="*/ 0 h 795131"/>
              <a:gd name="connsiteX6" fmla="*/ 5327374 w 6546574"/>
              <a:gd name="connsiteY6" fmla="*/ 0 h 795131"/>
              <a:gd name="connsiteX7" fmla="*/ 1205948 w 6546574"/>
              <a:gd name="connsiteY7" fmla="*/ 516835 h 795131"/>
              <a:gd name="connsiteX8" fmla="*/ 0 w 6546574"/>
              <a:gd name="connsiteY8" fmla="*/ 503583 h 795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6574" h="795131">
                <a:moveTo>
                  <a:pt x="0" y="503583"/>
                </a:moveTo>
                <a:lnTo>
                  <a:pt x="0" y="795131"/>
                </a:lnTo>
                <a:lnTo>
                  <a:pt x="1285461" y="795131"/>
                </a:lnTo>
                <a:lnTo>
                  <a:pt x="5181600" y="278296"/>
                </a:lnTo>
                <a:lnTo>
                  <a:pt x="6546574" y="304800"/>
                </a:lnTo>
                <a:lnTo>
                  <a:pt x="6546574" y="0"/>
                </a:lnTo>
                <a:lnTo>
                  <a:pt x="5327374" y="0"/>
                </a:lnTo>
                <a:lnTo>
                  <a:pt x="1205948" y="516835"/>
                </a:lnTo>
                <a:lnTo>
                  <a:pt x="0" y="503583"/>
                </a:lnTo>
                <a:close/>
              </a:path>
            </a:pathLst>
          </a:custGeom>
          <a:noFill/>
          <a:ln cmpd="sng">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t>In the Rocks and NBCR Lab</a:t>
            </a:r>
          </a:p>
        </p:txBody>
      </p:sp>
      <p:sp>
        <p:nvSpPr>
          <p:cNvPr id="16387" name="Content Placeholder 7"/>
          <p:cNvSpPr>
            <a:spLocks noGrp="1"/>
          </p:cNvSpPr>
          <p:nvPr>
            <p:ph sz="quarter" idx="4"/>
          </p:nvPr>
        </p:nvSpPr>
        <p:spPr>
          <a:xfrm>
            <a:off x="457200" y="1143000"/>
            <a:ext cx="8229600" cy="2011363"/>
          </a:xfrm>
        </p:spPr>
        <p:txBody>
          <a:bodyPr/>
          <a:lstStyle/>
          <a:p>
            <a:r>
              <a:rPr lang="en-US" dirty="0" smtClean="0"/>
              <a:t>EC2 Roll Development</a:t>
            </a:r>
          </a:p>
          <a:p>
            <a:pPr lvl="1"/>
            <a:r>
              <a:rPr lang="en-US" dirty="0" smtClean="0"/>
              <a:t>We define our clusters using Rocks</a:t>
            </a:r>
          </a:p>
          <a:p>
            <a:pPr lvl="1"/>
            <a:r>
              <a:rPr lang="en-US" dirty="0" smtClean="0"/>
              <a:t>Can build Virtual Machine Images that are Bootable in EC2</a:t>
            </a:r>
          </a:p>
          <a:p>
            <a:pPr lvl="1"/>
            <a:r>
              <a:rPr lang="en-US" dirty="0" smtClean="0">
                <a:sym typeface="Wingdings" pitchFamily="2" charset="2"/>
              </a:rPr>
              <a:t> Practical publishing of complex software stacks</a:t>
            </a:r>
          </a:p>
          <a:p>
            <a:pPr lvl="2"/>
            <a:r>
              <a:rPr lang="en-US" dirty="0" smtClean="0">
                <a:sym typeface="Wingdings" pitchFamily="2" charset="2"/>
              </a:rPr>
              <a:t>With complete reproducibility (and local testing/development) </a:t>
            </a:r>
          </a:p>
        </p:txBody>
      </p:sp>
      <p:pic>
        <p:nvPicPr>
          <p:cNvPr id="16388" name="Picture 2"/>
          <p:cNvPicPr>
            <a:picLocks noChangeAspect="1" noChangeArrowheads="1"/>
          </p:cNvPicPr>
          <p:nvPr/>
        </p:nvPicPr>
        <p:blipFill>
          <a:blip r:embed="rId2" cstate="print"/>
          <a:srcRect/>
          <a:stretch>
            <a:fillRect/>
          </a:stretch>
        </p:blipFill>
        <p:spPr bwMode="auto">
          <a:xfrm>
            <a:off x="457200" y="3200400"/>
            <a:ext cx="4416425" cy="2971800"/>
          </a:xfrm>
          <a:prstGeom prst="rect">
            <a:avLst/>
          </a:prstGeom>
          <a:noFill/>
          <a:ln w="9525">
            <a:noFill/>
            <a:miter lim="800000"/>
            <a:headEnd/>
            <a:tailEnd/>
          </a:ln>
        </p:spPr>
      </p:pic>
      <p:sp>
        <p:nvSpPr>
          <p:cNvPr id="16389" name="Content Placeholder 7"/>
          <p:cNvSpPr>
            <a:spLocks noGrp="1"/>
          </p:cNvSpPr>
          <p:nvPr>
            <p:ph sz="quarter" idx="4"/>
          </p:nvPr>
        </p:nvSpPr>
        <p:spPr>
          <a:xfrm>
            <a:off x="5105400" y="3200400"/>
            <a:ext cx="3733800" cy="3048000"/>
          </a:xfrm>
        </p:spPr>
        <p:txBody>
          <a:bodyPr>
            <a:normAutofit lnSpcReduction="10000"/>
          </a:bodyPr>
          <a:lstStyle/>
          <a:p>
            <a:pPr algn="ctr">
              <a:buFont typeface="Arial" pitchFamily="34" charset="0"/>
              <a:buNone/>
            </a:pPr>
            <a:r>
              <a:rPr lang="en-US" u="sng" dirty="0" smtClean="0"/>
              <a:t>Handcraft to Automation</a:t>
            </a:r>
          </a:p>
          <a:p>
            <a:r>
              <a:rPr lang="en-US" dirty="0" smtClean="0"/>
              <a:t>Initial Development 4 months from vision to EC2 VM</a:t>
            </a:r>
          </a:p>
          <a:p>
            <a:r>
              <a:rPr lang="en-US" dirty="0" smtClean="0"/>
              <a:t> 2</a:t>
            </a:r>
            <a:r>
              <a:rPr lang="en-US" baseline="30000" dirty="0" smtClean="0"/>
              <a:t>nd</a:t>
            </a:r>
            <a:r>
              <a:rPr lang="en-US" dirty="0" smtClean="0"/>
              <a:t> iteration --- Two Weeks from start to EC2 VM</a:t>
            </a:r>
          </a:p>
          <a:p>
            <a:r>
              <a:rPr lang="en-US" dirty="0" smtClean="0"/>
              <a:t> Today – about 1 hour</a:t>
            </a:r>
            <a:endParaRPr lang="en-US" dirty="0" smtClean="0">
              <a:sym typeface="Wingdings" pitchFamily="2" charset="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0"/>
            <a:ext cx="8229600" cy="1143000"/>
          </a:xfrm>
        </p:spPr>
        <p:txBody>
          <a:bodyPr/>
          <a:lstStyle/>
          <a:p>
            <a:r>
              <a:rPr lang="en-US" sz="3200" dirty="0" smtClean="0"/>
              <a:t>Proof of Concept Using Condor</a:t>
            </a:r>
          </a:p>
        </p:txBody>
      </p:sp>
      <p:sp>
        <p:nvSpPr>
          <p:cNvPr id="3" name="Content Placeholder 2"/>
          <p:cNvSpPr>
            <a:spLocks noGrp="1"/>
          </p:cNvSpPr>
          <p:nvPr>
            <p:ph idx="1"/>
          </p:nvPr>
        </p:nvSpPr>
        <p:spPr>
          <a:xfrm>
            <a:off x="152400" y="1066800"/>
            <a:ext cx="8991600" cy="1371600"/>
          </a:xfrm>
          <a:solidFill>
            <a:schemeClr val="accent5">
              <a:lumMod val="60000"/>
              <a:lumOff val="40000"/>
            </a:schemeClr>
          </a:solidFill>
        </p:spPr>
        <p:txBody>
          <a:bodyPr>
            <a:normAutofit lnSpcReduction="10000"/>
          </a:bodyPr>
          <a:lstStyle/>
          <a:p>
            <a:pPr>
              <a:buFont typeface="Arial" charset="0"/>
              <a:buChar char="•"/>
              <a:defRPr/>
            </a:pPr>
            <a:r>
              <a:rPr lang="en-US" sz="2800" dirty="0" smtClean="0"/>
              <a:t>APBS Roll (NBCR) </a:t>
            </a:r>
            <a:r>
              <a:rPr lang="en-US" sz="2800" dirty="0" smtClean="0">
                <a:sym typeface="Wingdings" pitchFamily="2" charset="2"/>
              </a:rPr>
              <a:t> Amazon VM (Rocks)</a:t>
            </a:r>
          </a:p>
          <a:p>
            <a:pPr lvl="1">
              <a:buFont typeface="Arial" charset="0"/>
              <a:buChar char="•"/>
              <a:defRPr/>
            </a:pPr>
            <a:r>
              <a:rPr lang="en-US" sz="2400" dirty="0" smtClean="0"/>
              <a:t>&lt; 24 Hours from SW Release (4 Feb ‘10) to VM (5 Feb ‘10)</a:t>
            </a:r>
          </a:p>
          <a:p>
            <a:pPr>
              <a:buFont typeface="Arial" charset="0"/>
              <a:buChar char="•"/>
              <a:defRPr/>
            </a:pPr>
            <a:r>
              <a:rPr lang="en-US" sz="2800" dirty="0" smtClean="0"/>
              <a:t>Cluster extension into Amazon using Condor </a:t>
            </a:r>
          </a:p>
          <a:p>
            <a:pPr>
              <a:buFont typeface="Arial" charset="0"/>
              <a:buChar char="•"/>
              <a:defRPr/>
            </a:pPr>
            <a:endParaRPr lang="en-US" dirty="0"/>
          </a:p>
        </p:txBody>
      </p:sp>
      <p:pic>
        <p:nvPicPr>
          <p:cNvPr id="17412" name="Picture 2"/>
          <p:cNvPicPr>
            <a:picLocks noChangeAspect="1" noChangeArrowheads="1"/>
          </p:cNvPicPr>
          <p:nvPr/>
        </p:nvPicPr>
        <p:blipFill>
          <a:blip r:embed="rId3" cstate="print"/>
          <a:srcRect r="35896"/>
          <a:stretch>
            <a:fillRect/>
          </a:stretch>
        </p:blipFill>
        <p:spPr bwMode="auto">
          <a:xfrm>
            <a:off x="152400" y="2590800"/>
            <a:ext cx="3810000" cy="3789363"/>
          </a:xfrm>
          <a:prstGeom prst="rect">
            <a:avLst/>
          </a:prstGeom>
          <a:noFill/>
          <a:ln w="9525">
            <a:noFill/>
            <a:miter lim="800000"/>
            <a:headEnd/>
            <a:tailEnd/>
          </a:ln>
        </p:spPr>
      </p:pic>
      <p:sp>
        <p:nvSpPr>
          <p:cNvPr id="17413" name="TextBox 11"/>
          <p:cNvSpPr txBox="1">
            <a:spLocks noChangeArrowheads="1"/>
          </p:cNvSpPr>
          <p:nvPr/>
        </p:nvSpPr>
        <p:spPr bwMode="auto">
          <a:xfrm>
            <a:off x="228600" y="2874963"/>
            <a:ext cx="3733800" cy="381000"/>
          </a:xfrm>
          <a:prstGeom prst="rect">
            <a:avLst/>
          </a:prstGeom>
          <a:solidFill>
            <a:srgbClr val="FFFF00">
              <a:alpha val="65097"/>
            </a:srgbClr>
          </a:solidFill>
          <a:ln w="9525">
            <a:noFill/>
            <a:miter lim="800000"/>
            <a:headEnd/>
            <a:tailEnd/>
          </a:ln>
        </p:spPr>
        <p:txBody>
          <a:bodyPr>
            <a:spAutoFit/>
          </a:bodyPr>
          <a:lstStyle/>
          <a:p>
            <a:pPr algn="r"/>
            <a:r>
              <a:rPr lang="en-US" b="1"/>
              <a:t>Running in Amazon Cloud</a:t>
            </a:r>
          </a:p>
        </p:txBody>
      </p:sp>
      <p:sp>
        <p:nvSpPr>
          <p:cNvPr id="13" name="Rounded Rectangle 12"/>
          <p:cNvSpPr/>
          <p:nvPr/>
        </p:nvSpPr>
        <p:spPr>
          <a:xfrm>
            <a:off x="228600" y="5237163"/>
            <a:ext cx="3733800" cy="685800"/>
          </a:xfrm>
          <a:prstGeom prst="roundRect">
            <a:avLst/>
          </a:prstGeom>
          <a:solidFill>
            <a:srgbClr val="FFFF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r">
              <a:defRPr/>
            </a:pPr>
            <a:r>
              <a:rPr lang="en-US" sz="2400" b="1" dirty="0">
                <a:solidFill>
                  <a:schemeClr val="tx1"/>
                </a:solidFill>
              </a:rPr>
              <a:t>APBS + EC2 + Condor</a:t>
            </a:r>
          </a:p>
        </p:txBody>
      </p:sp>
      <p:sp>
        <p:nvSpPr>
          <p:cNvPr id="13322" name="Cloud"/>
          <p:cNvSpPr>
            <a:spLocks noChangeAspect="1" noEditPoints="1" noChangeArrowheads="1"/>
          </p:cNvSpPr>
          <p:nvPr/>
        </p:nvSpPr>
        <p:spPr bwMode="auto">
          <a:xfrm>
            <a:off x="5867400" y="2667000"/>
            <a:ext cx="3048000" cy="23764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pPr>
              <a:defRPr/>
            </a:pPr>
            <a:r>
              <a:rPr lang="en-US" b="1" dirty="0"/>
              <a:t>EC2 Cloud</a:t>
            </a:r>
          </a:p>
        </p:txBody>
      </p:sp>
      <p:sp>
        <p:nvSpPr>
          <p:cNvPr id="20" name="Freeform 19"/>
          <p:cNvSpPr/>
          <p:nvPr/>
        </p:nvSpPr>
        <p:spPr>
          <a:xfrm>
            <a:off x="4191000" y="2819400"/>
            <a:ext cx="4084638" cy="2286000"/>
          </a:xfrm>
          <a:custGeom>
            <a:avLst/>
            <a:gdLst>
              <a:gd name="connsiteX0" fmla="*/ 88651 w 4083966"/>
              <a:gd name="connsiteY0" fmla="*/ 121920 h 2354669"/>
              <a:gd name="connsiteX1" fmla="*/ 88651 w 4083966"/>
              <a:gd name="connsiteY1" fmla="*/ 121920 h 2354669"/>
              <a:gd name="connsiteX2" fmla="*/ 73411 w 4083966"/>
              <a:gd name="connsiteY2" fmla="*/ 1112520 h 2354669"/>
              <a:gd name="connsiteX3" fmla="*/ 103891 w 4083966"/>
              <a:gd name="connsiteY3" fmla="*/ 1234440 h 2354669"/>
              <a:gd name="connsiteX4" fmla="*/ 134371 w 4083966"/>
              <a:gd name="connsiteY4" fmla="*/ 1325880 h 2354669"/>
              <a:gd name="connsiteX5" fmla="*/ 149611 w 4083966"/>
              <a:gd name="connsiteY5" fmla="*/ 1569720 h 2354669"/>
              <a:gd name="connsiteX6" fmla="*/ 180091 w 4083966"/>
              <a:gd name="connsiteY6" fmla="*/ 1615440 h 2354669"/>
              <a:gd name="connsiteX7" fmla="*/ 195331 w 4083966"/>
              <a:gd name="connsiteY7" fmla="*/ 1661160 h 2354669"/>
              <a:gd name="connsiteX8" fmla="*/ 241051 w 4083966"/>
              <a:gd name="connsiteY8" fmla="*/ 1706880 h 2354669"/>
              <a:gd name="connsiteX9" fmla="*/ 302011 w 4083966"/>
              <a:gd name="connsiteY9" fmla="*/ 1798320 h 2354669"/>
              <a:gd name="connsiteX10" fmla="*/ 332491 w 4083966"/>
              <a:gd name="connsiteY10" fmla="*/ 1844040 h 2354669"/>
              <a:gd name="connsiteX11" fmla="*/ 423931 w 4083966"/>
              <a:gd name="connsiteY11" fmla="*/ 1889760 h 2354669"/>
              <a:gd name="connsiteX12" fmla="*/ 484891 w 4083966"/>
              <a:gd name="connsiteY12" fmla="*/ 1920240 h 2354669"/>
              <a:gd name="connsiteX13" fmla="*/ 530611 w 4083966"/>
              <a:gd name="connsiteY13" fmla="*/ 1950720 h 2354669"/>
              <a:gd name="connsiteX14" fmla="*/ 667771 w 4083966"/>
              <a:gd name="connsiteY14" fmla="*/ 1996440 h 2354669"/>
              <a:gd name="connsiteX15" fmla="*/ 713491 w 4083966"/>
              <a:gd name="connsiteY15" fmla="*/ 2011680 h 2354669"/>
              <a:gd name="connsiteX16" fmla="*/ 865891 w 4083966"/>
              <a:gd name="connsiteY16" fmla="*/ 2087880 h 2354669"/>
              <a:gd name="connsiteX17" fmla="*/ 926851 w 4083966"/>
              <a:gd name="connsiteY17" fmla="*/ 2133600 h 2354669"/>
              <a:gd name="connsiteX18" fmla="*/ 1048771 w 4083966"/>
              <a:gd name="connsiteY18" fmla="*/ 2194560 h 2354669"/>
              <a:gd name="connsiteX19" fmla="*/ 1109731 w 4083966"/>
              <a:gd name="connsiteY19" fmla="*/ 2240280 h 2354669"/>
              <a:gd name="connsiteX20" fmla="*/ 1201171 w 4083966"/>
              <a:gd name="connsiteY20" fmla="*/ 2270760 h 2354669"/>
              <a:gd name="connsiteX21" fmla="*/ 1262131 w 4083966"/>
              <a:gd name="connsiteY21" fmla="*/ 2286000 h 2354669"/>
              <a:gd name="connsiteX22" fmla="*/ 1338331 w 4083966"/>
              <a:gd name="connsiteY22" fmla="*/ 2301240 h 2354669"/>
              <a:gd name="connsiteX23" fmla="*/ 1384051 w 4083966"/>
              <a:gd name="connsiteY23" fmla="*/ 2316480 h 2354669"/>
              <a:gd name="connsiteX24" fmla="*/ 2130811 w 4083966"/>
              <a:gd name="connsiteY24" fmla="*/ 2346960 h 2354669"/>
              <a:gd name="connsiteX25" fmla="*/ 2450851 w 4083966"/>
              <a:gd name="connsiteY25" fmla="*/ 2331720 h 2354669"/>
              <a:gd name="connsiteX26" fmla="*/ 2511811 w 4083966"/>
              <a:gd name="connsiteY26" fmla="*/ 2316480 h 2354669"/>
              <a:gd name="connsiteX27" fmla="*/ 2633731 w 4083966"/>
              <a:gd name="connsiteY27" fmla="*/ 2301240 h 2354669"/>
              <a:gd name="connsiteX28" fmla="*/ 2847091 w 4083966"/>
              <a:gd name="connsiteY28" fmla="*/ 2240280 h 2354669"/>
              <a:gd name="connsiteX29" fmla="*/ 2892811 w 4083966"/>
              <a:gd name="connsiteY29" fmla="*/ 2225040 h 2354669"/>
              <a:gd name="connsiteX30" fmla="*/ 3136651 w 4083966"/>
              <a:gd name="connsiteY30" fmla="*/ 2194560 h 2354669"/>
              <a:gd name="connsiteX31" fmla="*/ 3228091 w 4083966"/>
              <a:gd name="connsiteY31" fmla="*/ 2148840 h 2354669"/>
              <a:gd name="connsiteX32" fmla="*/ 3334771 w 4083966"/>
              <a:gd name="connsiteY32" fmla="*/ 2103120 h 2354669"/>
              <a:gd name="connsiteX33" fmla="*/ 3471931 w 4083966"/>
              <a:gd name="connsiteY33" fmla="*/ 1950720 h 2354669"/>
              <a:gd name="connsiteX34" fmla="*/ 3578611 w 4083966"/>
              <a:gd name="connsiteY34" fmla="*/ 1859280 h 2354669"/>
              <a:gd name="connsiteX35" fmla="*/ 3624331 w 4083966"/>
              <a:gd name="connsiteY35" fmla="*/ 1767840 h 2354669"/>
              <a:gd name="connsiteX36" fmla="*/ 3670051 w 4083966"/>
              <a:gd name="connsiteY36" fmla="*/ 1722120 h 2354669"/>
              <a:gd name="connsiteX37" fmla="*/ 3776731 w 4083966"/>
              <a:gd name="connsiteY37" fmla="*/ 1569720 h 2354669"/>
              <a:gd name="connsiteX38" fmla="*/ 3883411 w 4083966"/>
              <a:gd name="connsiteY38" fmla="*/ 1402080 h 2354669"/>
              <a:gd name="connsiteX39" fmla="*/ 4020571 w 4083966"/>
              <a:gd name="connsiteY39" fmla="*/ 1143000 h 2354669"/>
              <a:gd name="connsiteX40" fmla="*/ 4066291 w 4083966"/>
              <a:gd name="connsiteY40" fmla="*/ 1036320 h 2354669"/>
              <a:gd name="connsiteX41" fmla="*/ 4081531 w 4083966"/>
              <a:gd name="connsiteY41" fmla="*/ 929640 h 2354669"/>
              <a:gd name="connsiteX42" fmla="*/ 4066291 w 4083966"/>
              <a:gd name="connsiteY42" fmla="*/ 594360 h 2354669"/>
              <a:gd name="connsiteX43" fmla="*/ 4020571 w 4083966"/>
              <a:gd name="connsiteY43" fmla="*/ 548640 h 2354669"/>
              <a:gd name="connsiteX44" fmla="*/ 3898651 w 4083966"/>
              <a:gd name="connsiteY44" fmla="*/ 518160 h 2354669"/>
              <a:gd name="connsiteX45" fmla="*/ 3852931 w 4083966"/>
              <a:gd name="connsiteY45" fmla="*/ 502920 h 2354669"/>
              <a:gd name="connsiteX46" fmla="*/ 3380491 w 4083966"/>
              <a:gd name="connsiteY46" fmla="*/ 518160 h 2354669"/>
              <a:gd name="connsiteX47" fmla="*/ 3212851 w 4083966"/>
              <a:gd name="connsiteY47" fmla="*/ 533400 h 2354669"/>
              <a:gd name="connsiteX48" fmla="*/ 3167131 w 4083966"/>
              <a:gd name="connsiteY48" fmla="*/ 548640 h 2354669"/>
              <a:gd name="connsiteX49" fmla="*/ 2816611 w 4083966"/>
              <a:gd name="connsiteY49" fmla="*/ 563880 h 2354669"/>
              <a:gd name="connsiteX50" fmla="*/ 2557531 w 4083966"/>
              <a:gd name="connsiteY50" fmla="*/ 579120 h 2354669"/>
              <a:gd name="connsiteX51" fmla="*/ 2008891 w 4083966"/>
              <a:gd name="connsiteY51" fmla="*/ 563880 h 2354669"/>
              <a:gd name="connsiteX52" fmla="*/ 1795531 w 4083966"/>
              <a:gd name="connsiteY52" fmla="*/ 518160 h 2354669"/>
              <a:gd name="connsiteX53" fmla="*/ 1704091 w 4083966"/>
              <a:gd name="connsiteY53" fmla="*/ 502920 h 2354669"/>
              <a:gd name="connsiteX54" fmla="*/ 1627891 w 4083966"/>
              <a:gd name="connsiteY54" fmla="*/ 457200 h 2354669"/>
              <a:gd name="connsiteX55" fmla="*/ 1582171 w 4083966"/>
              <a:gd name="connsiteY55" fmla="*/ 441960 h 2354669"/>
              <a:gd name="connsiteX56" fmla="*/ 1429771 w 4083966"/>
              <a:gd name="connsiteY56" fmla="*/ 411480 h 2354669"/>
              <a:gd name="connsiteX57" fmla="*/ 1338331 w 4083966"/>
              <a:gd name="connsiteY57" fmla="*/ 365760 h 2354669"/>
              <a:gd name="connsiteX58" fmla="*/ 1292611 w 4083966"/>
              <a:gd name="connsiteY58" fmla="*/ 350520 h 2354669"/>
              <a:gd name="connsiteX59" fmla="*/ 1246891 w 4083966"/>
              <a:gd name="connsiteY59" fmla="*/ 304800 h 2354669"/>
              <a:gd name="connsiteX60" fmla="*/ 1216411 w 4083966"/>
              <a:gd name="connsiteY60" fmla="*/ 259080 h 2354669"/>
              <a:gd name="connsiteX61" fmla="*/ 1170691 w 4083966"/>
              <a:gd name="connsiteY61" fmla="*/ 228600 h 2354669"/>
              <a:gd name="connsiteX62" fmla="*/ 1079251 w 4083966"/>
              <a:gd name="connsiteY62" fmla="*/ 152400 h 2354669"/>
              <a:gd name="connsiteX63" fmla="*/ 1018291 w 4083966"/>
              <a:gd name="connsiteY63" fmla="*/ 137160 h 2354669"/>
              <a:gd name="connsiteX64" fmla="*/ 926851 w 4083966"/>
              <a:gd name="connsiteY64" fmla="*/ 106680 h 2354669"/>
              <a:gd name="connsiteX65" fmla="*/ 881131 w 4083966"/>
              <a:gd name="connsiteY65" fmla="*/ 91440 h 2354669"/>
              <a:gd name="connsiteX66" fmla="*/ 835411 w 4083966"/>
              <a:gd name="connsiteY66" fmla="*/ 76200 h 2354669"/>
              <a:gd name="connsiteX67" fmla="*/ 713491 w 4083966"/>
              <a:gd name="connsiteY67" fmla="*/ 30480 h 2354669"/>
              <a:gd name="connsiteX68" fmla="*/ 362971 w 4083966"/>
              <a:gd name="connsiteY68" fmla="*/ 0 h 2354669"/>
              <a:gd name="connsiteX69" fmla="*/ 149611 w 4083966"/>
              <a:gd name="connsiteY69" fmla="*/ 15240 h 2354669"/>
              <a:gd name="connsiteX70" fmla="*/ 103891 w 4083966"/>
              <a:gd name="connsiteY70" fmla="*/ 30480 h 2354669"/>
              <a:gd name="connsiteX71" fmla="*/ 88651 w 4083966"/>
              <a:gd name="connsiteY71" fmla="*/ 121920 h 235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083966" h="2354669">
                <a:moveTo>
                  <a:pt x="88651" y="121920"/>
                </a:moveTo>
                <a:lnTo>
                  <a:pt x="88651" y="121920"/>
                </a:lnTo>
                <a:cubicBezTo>
                  <a:pt x="0" y="520850"/>
                  <a:pt x="35762" y="309332"/>
                  <a:pt x="73411" y="1112520"/>
                </a:cubicBezTo>
                <a:cubicBezTo>
                  <a:pt x="75372" y="1154365"/>
                  <a:pt x="90644" y="1194699"/>
                  <a:pt x="103891" y="1234440"/>
                </a:cubicBezTo>
                <a:lnTo>
                  <a:pt x="134371" y="1325880"/>
                </a:lnTo>
                <a:cubicBezTo>
                  <a:pt x="139451" y="1407160"/>
                  <a:pt x="136910" y="1489278"/>
                  <a:pt x="149611" y="1569720"/>
                </a:cubicBezTo>
                <a:cubicBezTo>
                  <a:pt x="152468" y="1587812"/>
                  <a:pt x="171900" y="1599057"/>
                  <a:pt x="180091" y="1615440"/>
                </a:cubicBezTo>
                <a:cubicBezTo>
                  <a:pt x="187275" y="1629808"/>
                  <a:pt x="186420" y="1647794"/>
                  <a:pt x="195331" y="1661160"/>
                </a:cubicBezTo>
                <a:cubicBezTo>
                  <a:pt x="207286" y="1679093"/>
                  <a:pt x="227819" y="1689867"/>
                  <a:pt x="241051" y="1706880"/>
                </a:cubicBezTo>
                <a:cubicBezTo>
                  <a:pt x="263541" y="1735796"/>
                  <a:pt x="281691" y="1767840"/>
                  <a:pt x="302011" y="1798320"/>
                </a:cubicBezTo>
                <a:cubicBezTo>
                  <a:pt x="312171" y="1813560"/>
                  <a:pt x="315115" y="1838248"/>
                  <a:pt x="332491" y="1844040"/>
                </a:cubicBezTo>
                <a:cubicBezTo>
                  <a:pt x="416316" y="1871982"/>
                  <a:pt x="341210" y="1842491"/>
                  <a:pt x="423931" y="1889760"/>
                </a:cubicBezTo>
                <a:cubicBezTo>
                  <a:pt x="443656" y="1901032"/>
                  <a:pt x="465166" y="1908968"/>
                  <a:pt x="484891" y="1920240"/>
                </a:cubicBezTo>
                <a:cubicBezTo>
                  <a:pt x="500794" y="1929327"/>
                  <a:pt x="513873" y="1943281"/>
                  <a:pt x="530611" y="1950720"/>
                </a:cubicBezTo>
                <a:lnTo>
                  <a:pt x="667771" y="1996440"/>
                </a:lnTo>
                <a:lnTo>
                  <a:pt x="713491" y="2011680"/>
                </a:lnTo>
                <a:cubicBezTo>
                  <a:pt x="903241" y="2163480"/>
                  <a:pt x="683479" y="2006808"/>
                  <a:pt x="865891" y="2087880"/>
                </a:cubicBezTo>
                <a:cubicBezTo>
                  <a:pt x="889102" y="2098196"/>
                  <a:pt x="905717" y="2119511"/>
                  <a:pt x="926851" y="2133600"/>
                </a:cubicBezTo>
                <a:cubicBezTo>
                  <a:pt x="998831" y="2181587"/>
                  <a:pt x="984709" y="2173206"/>
                  <a:pt x="1048771" y="2194560"/>
                </a:cubicBezTo>
                <a:cubicBezTo>
                  <a:pt x="1069091" y="2209800"/>
                  <a:pt x="1087013" y="2228921"/>
                  <a:pt x="1109731" y="2240280"/>
                </a:cubicBezTo>
                <a:cubicBezTo>
                  <a:pt x="1138468" y="2254648"/>
                  <a:pt x="1170002" y="2262968"/>
                  <a:pt x="1201171" y="2270760"/>
                </a:cubicBezTo>
                <a:cubicBezTo>
                  <a:pt x="1221491" y="2275840"/>
                  <a:pt x="1241684" y="2281456"/>
                  <a:pt x="1262131" y="2286000"/>
                </a:cubicBezTo>
                <a:cubicBezTo>
                  <a:pt x="1287417" y="2291619"/>
                  <a:pt x="1313201" y="2294958"/>
                  <a:pt x="1338331" y="2301240"/>
                </a:cubicBezTo>
                <a:cubicBezTo>
                  <a:pt x="1353916" y="2305136"/>
                  <a:pt x="1368246" y="2313606"/>
                  <a:pt x="1384051" y="2316480"/>
                </a:cubicBezTo>
                <a:cubicBezTo>
                  <a:pt x="1594088" y="2354669"/>
                  <a:pt x="2068419" y="2345438"/>
                  <a:pt x="2130811" y="2346960"/>
                </a:cubicBezTo>
                <a:cubicBezTo>
                  <a:pt x="2237491" y="2341880"/>
                  <a:pt x="2344390" y="2340237"/>
                  <a:pt x="2450851" y="2331720"/>
                </a:cubicBezTo>
                <a:cubicBezTo>
                  <a:pt x="2471730" y="2330050"/>
                  <a:pt x="2491151" y="2319923"/>
                  <a:pt x="2511811" y="2316480"/>
                </a:cubicBezTo>
                <a:cubicBezTo>
                  <a:pt x="2552210" y="2309747"/>
                  <a:pt x="2593091" y="2306320"/>
                  <a:pt x="2633731" y="2301240"/>
                </a:cubicBezTo>
                <a:lnTo>
                  <a:pt x="2847091" y="2240280"/>
                </a:lnTo>
                <a:cubicBezTo>
                  <a:pt x="2862503" y="2235747"/>
                  <a:pt x="2877059" y="2228190"/>
                  <a:pt x="2892811" y="2225040"/>
                </a:cubicBezTo>
                <a:cubicBezTo>
                  <a:pt x="2947175" y="2214167"/>
                  <a:pt x="3089105" y="2199843"/>
                  <a:pt x="3136651" y="2194560"/>
                </a:cubicBezTo>
                <a:cubicBezTo>
                  <a:pt x="3167131" y="2179320"/>
                  <a:pt x="3196950" y="2162680"/>
                  <a:pt x="3228091" y="2148840"/>
                </a:cubicBezTo>
                <a:cubicBezTo>
                  <a:pt x="3271444" y="2129572"/>
                  <a:pt x="3293270" y="2136321"/>
                  <a:pt x="3334771" y="2103120"/>
                </a:cubicBezTo>
                <a:cubicBezTo>
                  <a:pt x="3537239" y="1941146"/>
                  <a:pt x="3345508" y="2077143"/>
                  <a:pt x="3471931" y="1950720"/>
                </a:cubicBezTo>
                <a:cubicBezTo>
                  <a:pt x="3505049" y="1917602"/>
                  <a:pt x="3543051" y="1889760"/>
                  <a:pt x="3578611" y="1859280"/>
                </a:cubicBezTo>
                <a:cubicBezTo>
                  <a:pt x="3593851" y="1828800"/>
                  <a:pt x="3605428" y="1796194"/>
                  <a:pt x="3624331" y="1767840"/>
                </a:cubicBezTo>
                <a:cubicBezTo>
                  <a:pt x="3636286" y="1749907"/>
                  <a:pt x="3656025" y="1738484"/>
                  <a:pt x="3670051" y="1722120"/>
                </a:cubicBezTo>
                <a:cubicBezTo>
                  <a:pt x="3707538" y="1678385"/>
                  <a:pt x="3745254" y="1615186"/>
                  <a:pt x="3776731" y="1569720"/>
                </a:cubicBezTo>
                <a:cubicBezTo>
                  <a:pt x="3831630" y="1490421"/>
                  <a:pt x="3851327" y="1478281"/>
                  <a:pt x="3883411" y="1402080"/>
                </a:cubicBezTo>
                <a:cubicBezTo>
                  <a:pt x="3988842" y="1151682"/>
                  <a:pt x="3904960" y="1220074"/>
                  <a:pt x="4020571" y="1143000"/>
                </a:cubicBezTo>
                <a:cubicBezTo>
                  <a:pt x="4037093" y="1109955"/>
                  <a:pt x="4058816" y="1073694"/>
                  <a:pt x="4066291" y="1036320"/>
                </a:cubicBezTo>
                <a:cubicBezTo>
                  <a:pt x="4073336" y="1001097"/>
                  <a:pt x="4076451" y="965200"/>
                  <a:pt x="4081531" y="929640"/>
                </a:cubicBezTo>
                <a:cubicBezTo>
                  <a:pt x="4076451" y="817880"/>
                  <a:pt x="4083966" y="704830"/>
                  <a:pt x="4066291" y="594360"/>
                </a:cubicBezTo>
                <a:cubicBezTo>
                  <a:pt x="4062886" y="573078"/>
                  <a:pt x="4040192" y="557559"/>
                  <a:pt x="4020571" y="548640"/>
                </a:cubicBezTo>
                <a:cubicBezTo>
                  <a:pt x="3982435" y="531305"/>
                  <a:pt x="3938392" y="531407"/>
                  <a:pt x="3898651" y="518160"/>
                </a:cubicBezTo>
                <a:lnTo>
                  <a:pt x="3852931" y="502920"/>
                </a:lnTo>
                <a:lnTo>
                  <a:pt x="3380491" y="518160"/>
                </a:lnTo>
                <a:cubicBezTo>
                  <a:pt x="3324444" y="520829"/>
                  <a:pt x="3268397" y="525465"/>
                  <a:pt x="3212851" y="533400"/>
                </a:cubicBezTo>
                <a:cubicBezTo>
                  <a:pt x="3196948" y="535672"/>
                  <a:pt x="3183148" y="547408"/>
                  <a:pt x="3167131" y="548640"/>
                </a:cubicBezTo>
                <a:cubicBezTo>
                  <a:pt x="3050525" y="557610"/>
                  <a:pt x="2933415" y="558040"/>
                  <a:pt x="2816611" y="563880"/>
                </a:cubicBezTo>
                <a:lnTo>
                  <a:pt x="2557531" y="579120"/>
                </a:lnTo>
                <a:lnTo>
                  <a:pt x="2008891" y="563880"/>
                </a:lnTo>
                <a:cubicBezTo>
                  <a:pt x="1727643" y="551096"/>
                  <a:pt x="2025803" y="556539"/>
                  <a:pt x="1795531" y="518160"/>
                </a:cubicBezTo>
                <a:lnTo>
                  <a:pt x="1704091" y="502920"/>
                </a:lnTo>
                <a:cubicBezTo>
                  <a:pt x="1678691" y="487680"/>
                  <a:pt x="1654385" y="470447"/>
                  <a:pt x="1627891" y="457200"/>
                </a:cubicBezTo>
                <a:cubicBezTo>
                  <a:pt x="1613523" y="450016"/>
                  <a:pt x="1597617" y="446373"/>
                  <a:pt x="1582171" y="441960"/>
                </a:cubicBezTo>
                <a:cubicBezTo>
                  <a:pt x="1475898" y="411596"/>
                  <a:pt x="1564495" y="441419"/>
                  <a:pt x="1429771" y="411480"/>
                </a:cubicBezTo>
                <a:cubicBezTo>
                  <a:pt x="1360820" y="396158"/>
                  <a:pt x="1404093" y="398641"/>
                  <a:pt x="1338331" y="365760"/>
                </a:cubicBezTo>
                <a:cubicBezTo>
                  <a:pt x="1323963" y="358576"/>
                  <a:pt x="1307851" y="355600"/>
                  <a:pt x="1292611" y="350520"/>
                </a:cubicBezTo>
                <a:cubicBezTo>
                  <a:pt x="1277371" y="335280"/>
                  <a:pt x="1260689" y="321357"/>
                  <a:pt x="1246891" y="304800"/>
                </a:cubicBezTo>
                <a:cubicBezTo>
                  <a:pt x="1235165" y="290729"/>
                  <a:pt x="1229363" y="272032"/>
                  <a:pt x="1216411" y="259080"/>
                </a:cubicBezTo>
                <a:cubicBezTo>
                  <a:pt x="1203459" y="246128"/>
                  <a:pt x="1184762" y="240326"/>
                  <a:pt x="1170691" y="228600"/>
                </a:cubicBezTo>
                <a:cubicBezTo>
                  <a:pt x="1131920" y="196290"/>
                  <a:pt x="1125992" y="172432"/>
                  <a:pt x="1079251" y="152400"/>
                </a:cubicBezTo>
                <a:cubicBezTo>
                  <a:pt x="1059999" y="144149"/>
                  <a:pt x="1038353" y="143179"/>
                  <a:pt x="1018291" y="137160"/>
                </a:cubicBezTo>
                <a:cubicBezTo>
                  <a:pt x="987517" y="127928"/>
                  <a:pt x="957331" y="116840"/>
                  <a:pt x="926851" y="106680"/>
                </a:cubicBezTo>
                <a:lnTo>
                  <a:pt x="881131" y="91440"/>
                </a:lnTo>
                <a:cubicBezTo>
                  <a:pt x="865891" y="86360"/>
                  <a:pt x="849779" y="83384"/>
                  <a:pt x="835411" y="76200"/>
                </a:cubicBezTo>
                <a:cubicBezTo>
                  <a:pt x="775008" y="45999"/>
                  <a:pt x="778705" y="42337"/>
                  <a:pt x="713491" y="30480"/>
                </a:cubicBezTo>
                <a:cubicBezTo>
                  <a:pt x="587350" y="7545"/>
                  <a:pt x="504005" y="8815"/>
                  <a:pt x="362971" y="0"/>
                </a:cubicBezTo>
                <a:cubicBezTo>
                  <a:pt x="291851" y="5080"/>
                  <a:pt x="220424" y="6909"/>
                  <a:pt x="149611" y="15240"/>
                </a:cubicBezTo>
                <a:cubicBezTo>
                  <a:pt x="133657" y="17117"/>
                  <a:pt x="113228" y="17408"/>
                  <a:pt x="103891" y="30480"/>
                </a:cubicBezTo>
                <a:cubicBezTo>
                  <a:pt x="71805" y="75401"/>
                  <a:pt x="91191" y="106680"/>
                  <a:pt x="88651" y="121920"/>
                </a:cubicBezTo>
                <a:close/>
              </a:path>
            </a:pathLst>
          </a:custGeom>
          <a:solidFill>
            <a:schemeClr val="accent3">
              <a:lumMod val="20000"/>
              <a:lumOff val="80000"/>
              <a:alpha val="88000"/>
            </a:schemeClr>
          </a:solidFill>
          <a:ln w="5715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417" name="TextBox 17"/>
          <p:cNvSpPr txBox="1">
            <a:spLocks noChangeArrowheads="1"/>
          </p:cNvSpPr>
          <p:nvPr/>
        </p:nvSpPr>
        <p:spPr bwMode="auto">
          <a:xfrm>
            <a:off x="4038600" y="2646363"/>
            <a:ext cx="1676400" cy="369887"/>
          </a:xfrm>
          <a:prstGeom prst="rect">
            <a:avLst/>
          </a:prstGeom>
          <a:solidFill>
            <a:schemeClr val="bg1"/>
          </a:solidFill>
          <a:ln w="9525">
            <a:noFill/>
            <a:miter lim="800000"/>
            <a:headEnd/>
            <a:tailEnd/>
          </a:ln>
        </p:spPr>
        <p:txBody>
          <a:bodyPr>
            <a:spAutoFit/>
          </a:bodyPr>
          <a:lstStyle/>
          <a:p>
            <a:r>
              <a:rPr lang="en-US" b="1"/>
              <a:t>Local Cluster</a:t>
            </a:r>
          </a:p>
        </p:txBody>
      </p:sp>
      <p:pic>
        <p:nvPicPr>
          <p:cNvPr id="17418" name="Picture 2"/>
          <p:cNvPicPr>
            <a:picLocks noChangeAspect="1" noChangeArrowheads="1"/>
          </p:cNvPicPr>
          <p:nvPr/>
        </p:nvPicPr>
        <p:blipFill>
          <a:blip r:embed="rId4" cstate="print"/>
          <a:srcRect r="26518" b="62263"/>
          <a:stretch>
            <a:fillRect/>
          </a:stretch>
        </p:blipFill>
        <p:spPr bwMode="auto">
          <a:xfrm>
            <a:off x="4267200" y="5257800"/>
            <a:ext cx="4724400" cy="1524000"/>
          </a:xfrm>
          <a:prstGeom prst="rect">
            <a:avLst/>
          </a:prstGeom>
          <a:noFill/>
          <a:ln w="9525">
            <a:noFill/>
            <a:miter lim="800000"/>
            <a:headEnd/>
            <a:tailEnd/>
          </a:ln>
        </p:spPr>
      </p:pic>
      <p:sp>
        <p:nvSpPr>
          <p:cNvPr id="22" name="Oval 21"/>
          <p:cNvSpPr/>
          <p:nvPr/>
        </p:nvSpPr>
        <p:spPr>
          <a:xfrm>
            <a:off x="4191000" y="5181600"/>
            <a:ext cx="2438400" cy="381000"/>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4114800" y="6019800"/>
            <a:ext cx="4191000" cy="762000"/>
          </a:xfrm>
          <a:prstGeom prst="ellipse">
            <a:avLst/>
          </a:pr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6" name="Straight Arrow Connector 25"/>
          <p:cNvCxnSpPr>
            <a:stCxn id="23" idx="7"/>
          </p:cNvCxnSpPr>
          <p:nvPr/>
        </p:nvCxnSpPr>
        <p:spPr>
          <a:xfrm rot="16200000" flipV="1">
            <a:off x="6685756" y="5125244"/>
            <a:ext cx="1939925" cy="71438"/>
          </a:xfrm>
          <a:prstGeom prst="straightConnector1">
            <a:avLst/>
          </a:prstGeom>
          <a:ln w="571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7422" name="Picture 12" descr="Condor - High-Throughput Computing">
            <a:hlinkClick r:id="rId5"/>
          </p:cNvPr>
          <p:cNvPicPr>
            <a:picLocks noChangeAspect="1" noChangeArrowheads="1"/>
          </p:cNvPicPr>
          <p:nvPr/>
        </p:nvPicPr>
        <p:blipFill>
          <a:blip r:embed="rId6" cstate="print"/>
          <a:srcRect t="28789" r="-1003"/>
          <a:stretch>
            <a:fillRect/>
          </a:stretch>
        </p:blipFill>
        <p:spPr bwMode="auto">
          <a:xfrm>
            <a:off x="5257800" y="3352800"/>
            <a:ext cx="457200" cy="1697038"/>
          </a:xfrm>
          <a:prstGeom prst="rect">
            <a:avLst/>
          </a:prstGeom>
          <a:noFill/>
          <a:ln w="9525">
            <a:noFill/>
            <a:miter lim="800000"/>
            <a:headEnd/>
            <a:tailEnd/>
          </a:ln>
        </p:spPr>
      </p:pic>
      <p:pic>
        <p:nvPicPr>
          <p:cNvPr id="11" name="Picture 6" descr="http://www.qtp.ufl.edu/~kmmprogs/images/SUN_Ra.JPG"/>
          <p:cNvPicPr>
            <a:picLocks noChangeAspect="1" noChangeArrowheads="1"/>
          </p:cNvPicPr>
          <p:nvPr/>
        </p:nvPicPr>
        <p:blipFill>
          <a:blip r:embed="rId7" cstate="print"/>
          <a:srcRect l="31909" t="5128" r="31624" b="2564"/>
          <a:stretch>
            <a:fillRect/>
          </a:stretch>
        </p:blipFill>
        <p:spPr bwMode="auto">
          <a:xfrm>
            <a:off x="4495800" y="3065615"/>
            <a:ext cx="533400" cy="152400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5" name="Rounded Rectangle 14"/>
          <p:cNvSpPr/>
          <p:nvPr/>
        </p:nvSpPr>
        <p:spPr>
          <a:xfrm>
            <a:off x="6248400" y="3598863"/>
            <a:ext cx="685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t>NBCR VM</a:t>
            </a:r>
          </a:p>
        </p:txBody>
      </p:sp>
      <p:sp>
        <p:nvSpPr>
          <p:cNvPr id="16" name="Rounded Rectangle 15"/>
          <p:cNvSpPr/>
          <p:nvPr/>
        </p:nvSpPr>
        <p:spPr>
          <a:xfrm>
            <a:off x="7162800" y="3598863"/>
            <a:ext cx="685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t>NBCR VM</a:t>
            </a:r>
          </a:p>
        </p:txBody>
      </p:sp>
      <p:sp>
        <p:nvSpPr>
          <p:cNvPr id="17" name="Rounded Rectangle 16"/>
          <p:cNvSpPr/>
          <p:nvPr/>
        </p:nvSpPr>
        <p:spPr>
          <a:xfrm>
            <a:off x="6705600" y="4208463"/>
            <a:ext cx="6858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t>NBCR VM</a:t>
            </a:r>
          </a:p>
        </p:txBody>
      </p:sp>
      <p:cxnSp>
        <p:nvCxnSpPr>
          <p:cNvPr id="25" name="Straight Arrow Connector 24"/>
          <p:cNvCxnSpPr>
            <a:stCxn id="22" idx="1"/>
          </p:cNvCxnSpPr>
          <p:nvPr/>
        </p:nvCxnSpPr>
        <p:spPr>
          <a:xfrm rot="5400000" flipH="1" flipV="1">
            <a:off x="3694112" y="4206876"/>
            <a:ext cx="1884363" cy="176212"/>
          </a:xfrm>
          <a:prstGeom prst="straightConnector1">
            <a:avLst/>
          </a:prstGeom>
          <a:ln w="571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Condor Roll </a:t>
            </a:r>
            <a:endParaRPr lang="en-US" dirty="0"/>
          </a:p>
        </p:txBody>
      </p:sp>
      <p:sp>
        <p:nvSpPr>
          <p:cNvPr id="3" name="Content Placeholder 2"/>
          <p:cNvSpPr>
            <a:spLocks noGrp="1"/>
          </p:cNvSpPr>
          <p:nvPr>
            <p:ph idx="1"/>
          </p:nvPr>
        </p:nvSpPr>
        <p:spPr/>
        <p:txBody>
          <a:bodyPr/>
          <a:lstStyle/>
          <a:p>
            <a:r>
              <a:rPr lang="en-US" dirty="0" smtClean="0"/>
              <a:t>Condor 7.4.1 (updating to 7.4.2)</a:t>
            </a:r>
          </a:p>
          <a:p>
            <a:r>
              <a:rPr lang="en-US" dirty="0" smtClean="0"/>
              <a:t>Integration with Rocks command line to do basic Condor configuration customization</a:t>
            </a:r>
          </a:p>
          <a:p>
            <a:r>
              <a:rPr lang="en-US" dirty="0" smtClean="0"/>
              <a:t>To build a Condor Cluster with Rocks</a:t>
            </a:r>
          </a:p>
          <a:p>
            <a:pPr lvl="1"/>
            <a:r>
              <a:rPr lang="en-US" dirty="0" smtClean="0"/>
              <a:t>Base, OS, Kernel, Condor Roll</a:t>
            </a:r>
          </a:p>
          <a:p>
            <a:pPr lvl="1"/>
            <a:r>
              <a:rPr lang="en-US" dirty="0" smtClean="0"/>
              <a:t>Gives you local collector, scheduler</a:t>
            </a:r>
          </a:p>
          <a:p>
            <a:r>
              <a:rPr lang="en-US" dirty="0" smtClean="0"/>
              <a:t>Basic, Working Configuration that can be customized as required.</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EC2 Roll</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Take a Rocks appliance and make it compatible with EC2:</a:t>
            </a:r>
          </a:p>
          <a:p>
            <a:pPr lvl="1"/>
            <a:r>
              <a:rPr lang="en-US" dirty="0" smtClean="0"/>
              <a:t>10GB disk partition (single)</a:t>
            </a:r>
          </a:p>
          <a:p>
            <a:pPr lvl="1"/>
            <a:r>
              <a:rPr lang="en-US" dirty="0" smtClean="0"/>
              <a:t>DHCP for network</a:t>
            </a:r>
          </a:p>
          <a:p>
            <a:pPr lvl="1"/>
            <a:r>
              <a:rPr lang="en-US" dirty="0" err="1" smtClean="0"/>
              <a:t>ssh</a:t>
            </a:r>
            <a:r>
              <a:rPr lang="en-US" dirty="0" smtClean="0"/>
              <a:t> key management </a:t>
            </a:r>
          </a:p>
          <a:p>
            <a:pPr lvl="1"/>
            <a:r>
              <a:rPr lang="en-US" dirty="0" smtClean="0"/>
              <a:t>Other small adjustments</a:t>
            </a:r>
          </a:p>
          <a:p>
            <a:r>
              <a:rPr lang="en-US" dirty="0" smtClean="0"/>
              <a:t>Create an AMI bundle on local cluster</a:t>
            </a:r>
          </a:p>
          <a:p>
            <a:pPr lvl="1"/>
            <a:r>
              <a:rPr lang="en-US" dirty="0" smtClean="0">
                <a:latin typeface="Courier New" pitchFamily="49" charset="0"/>
                <a:cs typeface="Courier New" pitchFamily="49" charset="0"/>
              </a:rPr>
              <a:t>rocks create ec2 bundle</a:t>
            </a:r>
            <a:endParaRPr lang="en-US" dirty="0" smtClean="0"/>
          </a:p>
          <a:p>
            <a:r>
              <a:rPr lang="en-US" dirty="0" smtClean="0"/>
              <a:t>Upload a bundled image into EC2</a:t>
            </a:r>
          </a:p>
          <a:p>
            <a:pPr lvl="1"/>
            <a:r>
              <a:rPr lang="en-US" dirty="0" smtClean="0">
                <a:latin typeface="Courier New" pitchFamily="49" charset="0"/>
                <a:cs typeface="Courier New" pitchFamily="49" charset="0"/>
              </a:rPr>
              <a:t>rocks upload ec2 bundle</a:t>
            </a:r>
          </a:p>
          <a:p>
            <a:r>
              <a:rPr lang="en-US" dirty="0" smtClean="0">
                <a:cs typeface="Courier New" pitchFamily="49" charset="0"/>
              </a:rPr>
              <a:t>Mini-tutorial on getting started with EC2 and Rocks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Roll Specifics in Graph Form</a:t>
            </a:r>
            <a:endParaRPr lang="en-US" dirty="0"/>
          </a:p>
        </p:txBody>
      </p:sp>
      <p:pic>
        <p:nvPicPr>
          <p:cNvPr id="4" name="Content Placeholder 3" descr="devel-server.png"/>
          <p:cNvPicPr>
            <a:picLocks noGrp="1" noChangeAspect="1"/>
          </p:cNvPicPr>
          <p:nvPr>
            <p:ph idx="1"/>
          </p:nvPr>
        </p:nvPicPr>
        <p:blipFill>
          <a:blip r:embed="rId2" cstate="print"/>
          <a:srcRect l="7747" t="1093" r="55732" b="88245"/>
          <a:stretch>
            <a:fillRect/>
          </a:stretch>
        </p:blipFill>
        <p:spPr>
          <a:xfrm>
            <a:off x="93785" y="1600200"/>
            <a:ext cx="8059615" cy="4762500"/>
          </a:xfrm>
        </p:spPr>
      </p:pic>
      <p:sp>
        <p:nvSpPr>
          <p:cNvPr id="5" name="Line Callout 1 4"/>
          <p:cNvSpPr/>
          <p:nvPr/>
        </p:nvSpPr>
        <p:spPr>
          <a:xfrm>
            <a:off x="6553200" y="3276600"/>
            <a:ext cx="2286000" cy="1143000"/>
          </a:xfrm>
          <a:prstGeom prst="borderCallout1">
            <a:avLst>
              <a:gd name="adj1" fmla="val 18750"/>
              <a:gd name="adj2" fmla="val -8333"/>
              <a:gd name="adj3" fmla="val 180905"/>
              <a:gd name="adj4" fmla="val -54565"/>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Dynamic Attributes</a:t>
            </a:r>
          </a:p>
          <a:p>
            <a:pPr algn="ctr"/>
            <a:r>
              <a:rPr lang="en-US" dirty="0" smtClean="0">
                <a:solidFill>
                  <a:schemeClr val="tx1"/>
                </a:solidFill>
              </a:rPr>
              <a:t>Execute only if: ec2_enable=True</a:t>
            </a:r>
            <a:endParaRPr lang="en-US" dirty="0">
              <a:solidFill>
                <a:schemeClr val="tx1"/>
              </a:solidFill>
            </a:endParaRPr>
          </a:p>
        </p:txBody>
      </p:sp>
      <p:sp>
        <p:nvSpPr>
          <p:cNvPr id="6" name="Line Callout 1 5"/>
          <p:cNvSpPr/>
          <p:nvPr/>
        </p:nvSpPr>
        <p:spPr>
          <a:xfrm>
            <a:off x="6553200" y="1828800"/>
            <a:ext cx="2286000" cy="838200"/>
          </a:xfrm>
          <a:prstGeom prst="borderCallout1">
            <a:avLst>
              <a:gd name="adj1" fmla="val 18750"/>
              <a:gd name="adj2" fmla="val -8333"/>
              <a:gd name="adj3" fmla="val 318982"/>
              <a:gd name="adj4" fmla="val -24471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New Appliance</a:t>
            </a:r>
          </a:p>
          <a:p>
            <a:pPr algn="ctr"/>
            <a:r>
              <a:rPr lang="en-US" dirty="0" smtClean="0">
                <a:solidFill>
                  <a:schemeClr val="tx1"/>
                </a:solidFill>
              </a:rPr>
              <a:t>(Build Rolls Here)</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Image Creation</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569897" y="1219200"/>
            <a:ext cx="8040703"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EC2 Roll?</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Reliably creating AMIs from scratch is important for reproducibility</a:t>
            </a:r>
          </a:p>
          <a:p>
            <a:pPr lvl="1"/>
            <a:r>
              <a:rPr lang="en-US" dirty="0" smtClean="0"/>
              <a:t>Rocks is a rich system definition structure want to leverage</a:t>
            </a:r>
          </a:p>
          <a:p>
            <a:r>
              <a:rPr lang="en-US" dirty="0" smtClean="0"/>
              <a:t>Debugging is difficult in EC2. Can do many things more quickly when on local hardware</a:t>
            </a:r>
          </a:p>
          <a:p>
            <a:r>
              <a:rPr lang="en-US" dirty="0" smtClean="0"/>
              <a:t>Pre-beta: </a:t>
            </a:r>
          </a:p>
          <a:p>
            <a:pPr lvl="1"/>
            <a:r>
              <a:rPr lang="en-US" dirty="0" smtClean="0">
                <a:hlinkClick r:id="rId2"/>
              </a:rPr>
              <a:t>http://landphil.rocksclusters.org/roll-documentation/ec2/5.2/</a:t>
            </a:r>
            <a:r>
              <a:rPr lang="en-US" dirty="0" smtClean="0"/>
              <a:t>  </a:t>
            </a:r>
          </a:p>
          <a:p>
            <a:pPr lvl="1">
              <a:buNone/>
            </a:pPr>
            <a:r>
              <a:rPr lang="en-US" dirty="0" smtClean="0"/>
              <a:t>- Not a durable website!</a:t>
            </a:r>
          </a:p>
          <a:p>
            <a:pPr>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Exponential Growth of Research Data</a:t>
            </a:r>
            <a:br>
              <a:rPr lang="en-US" dirty="0" smtClean="0"/>
            </a:br>
            <a:r>
              <a:rPr lang="en-US" sz="3200" dirty="0" smtClean="0"/>
              <a:t>Protein Data Bank @ SDSC</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914400" y="1600200"/>
            <a:ext cx="7162800" cy="419322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Quirks of EC2</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Network performance is undefined</a:t>
            </a:r>
          </a:p>
          <a:p>
            <a:pPr lvl="1"/>
            <a:r>
              <a:rPr lang="en-US" dirty="0" smtClean="0"/>
              <a:t>¼ </a:t>
            </a:r>
            <a:r>
              <a:rPr lang="en-US" dirty="0" err="1" smtClean="0"/>
              <a:t>GbE</a:t>
            </a:r>
            <a:r>
              <a:rPr lang="en-US" dirty="0" smtClean="0"/>
              <a:t> for a 32-bit instance</a:t>
            </a:r>
          </a:p>
          <a:p>
            <a:pPr lvl="1"/>
            <a:r>
              <a:rPr lang="en-US" dirty="0" smtClean="0"/>
              <a:t>About 1 </a:t>
            </a:r>
            <a:r>
              <a:rPr lang="en-US" dirty="0" err="1" smtClean="0"/>
              <a:t>GbE</a:t>
            </a:r>
            <a:r>
              <a:rPr lang="en-US" dirty="0" smtClean="0"/>
              <a:t> for each physical host</a:t>
            </a:r>
          </a:p>
          <a:p>
            <a:r>
              <a:rPr lang="en-US" dirty="0" smtClean="0"/>
              <a:t>When you turn off an instance you lose all changes made locally</a:t>
            </a:r>
          </a:p>
          <a:p>
            <a:pPr lvl="1"/>
            <a:r>
              <a:rPr lang="en-US" dirty="0" smtClean="0"/>
              <a:t>Good: Booting from an AMI is a “frozen/known” image</a:t>
            </a:r>
          </a:p>
          <a:p>
            <a:pPr lvl="1"/>
            <a:r>
              <a:rPr lang="en-US" dirty="0" smtClean="0"/>
              <a:t>Bad: Not the way your local “real” machine works</a:t>
            </a:r>
          </a:p>
          <a:p>
            <a:r>
              <a:rPr lang="en-US" dirty="0" smtClean="0"/>
              <a:t>IP addressing is a bit weird</a:t>
            </a:r>
          </a:p>
          <a:p>
            <a:pPr lvl="1"/>
            <a:r>
              <a:rPr lang="en-US" dirty="0" smtClean="0"/>
              <a:t>You contact your instance via a real public IP</a:t>
            </a:r>
          </a:p>
          <a:p>
            <a:pPr lvl="1"/>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ifconfig</a:t>
            </a:r>
            <a:r>
              <a:rPr lang="en-US" dirty="0" smtClean="0">
                <a:latin typeface="Courier New" pitchFamily="49" charset="0"/>
                <a:cs typeface="Courier New" pitchFamily="49" charset="0"/>
              </a:rPr>
              <a:t> eth0” </a:t>
            </a:r>
            <a:r>
              <a:rPr lang="en-US" dirty="0" smtClean="0"/>
              <a:t>is a non-routable 10.x.y.z address</a:t>
            </a:r>
          </a:p>
          <a:p>
            <a:r>
              <a:rPr lang="en-US" dirty="0" smtClean="0"/>
              <a:t>Packaging of AMIs is pretty cryptic</a:t>
            </a:r>
          </a:p>
          <a:p>
            <a:pPr lvl="1"/>
            <a:r>
              <a:rPr lang="en-US" dirty="0" smtClean="0"/>
              <a:t>API (command line tools) are very inconsistent.</a:t>
            </a:r>
          </a:p>
          <a:p>
            <a:r>
              <a:rPr lang="en-US" dirty="0" smtClean="0"/>
              <a:t>Not always “quick” : Booting a complex AMI (1.5GB compressed image) took 22 minutes this morning</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Putting all together:</a:t>
            </a:r>
            <a:br>
              <a:rPr lang="en-US" dirty="0" smtClean="0"/>
            </a:br>
            <a:r>
              <a:rPr lang="en-US" dirty="0" smtClean="0"/>
              <a:t> </a:t>
            </a:r>
            <a:r>
              <a:rPr lang="en-US" dirty="0" smtClean="0"/>
              <a:t>PRAGMA Virtual </a:t>
            </a:r>
            <a:r>
              <a:rPr lang="en-US" dirty="0" smtClean="0"/>
              <a:t>Cluster Experiment</a:t>
            </a:r>
            <a:br>
              <a:rPr lang="en-US" dirty="0" smtClean="0"/>
            </a:br>
            <a:endParaRPr lang="en-US" sz="2700" dirty="0"/>
          </a:p>
        </p:txBody>
      </p:sp>
      <p:sp>
        <p:nvSpPr>
          <p:cNvPr id="3" name="Subtitle 2"/>
          <p:cNvSpPr>
            <a:spLocks noGrp="1"/>
          </p:cNvSpPr>
          <p:nvPr>
            <p:ph type="subTitle" idx="1"/>
          </p:nvPr>
        </p:nvSpPr>
        <p:spPr/>
        <p:txBody>
          <a:bodyPr>
            <a:normAutofit fontScale="85000" lnSpcReduction="20000"/>
          </a:bodyPr>
          <a:lstStyle/>
          <a:p>
            <a:r>
              <a:rPr lang="en-US" dirty="0" smtClean="0"/>
              <a:t>Nimrod – </a:t>
            </a:r>
            <a:r>
              <a:rPr lang="en-US" dirty="0" err="1" smtClean="0"/>
              <a:t>Monash</a:t>
            </a:r>
            <a:r>
              <a:rPr lang="en-US" dirty="0" smtClean="0"/>
              <a:t> University</a:t>
            </a:r>
          </a:p>
          <a:p>
            <a:r>
              <a:rPr lang="en-US" dirty="0" smtClean="0"/>
              <a:t>Rocks® – UC San Diego</a:t>
            </a:r>
          </a:p>
          <a:p>
            <a:r>
              <a:rPr lang="en-US" dirty="0" smtClean="0"/>
              <a:t>Condor – U. Wisconsin</a:t>
            </a:r>
          </a:p>
          <a:p>
            <a:r>
              <a:rPr lang="en-US" dirty="0" smtClean="0"/>
              <a:t>Amazon EC2 – Brought to you by Visa®</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a:xfrm>
            <a:off x="838200" y="3657600"/>
            <a:ext cx="2438400" cy="17526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1400" dirty="0" smtClean="0">
                <a:solidFill>
                  <a:schemeClr val="tx1"/>
                </a:solidFill>
              </a:rPr>
              <a:t>Nimrod.rockscluster.org</a:t>
            </a:r>
            <a:endParaRPr lang="en-US" sz="1400" dirty="0">
              <a:solidFill>
                <a:schemeClr val="tx1"/>
              </a:solidFill>
            </a:endParaRPr>
          </a:p>
        </p:txBody>
      </p:sp>
      <p:sp>
        <p:nvSpPr>
          <p:cNvPr id="2" name="Title 1"/>
          <p:cNvSpPr>
            <a:spLocks noGrp="1"/>
          </p:cNvSpPr>
          <p:nvPr>
            <p:ph type="title"/>
          </p:nvPr>
        </p:nvSpPr>
        <p:spPr>
          <a:xfrm>
            <a:off x="533400" y="152400"/>
            <a:ext cx="8229600" cy="1143000"/>
          </a:xfrm>
        </p:spPr>
        <p:txBody>
          <a:bodyPr>
            <a:normAutofit/>
          </a:bodyPr>
          <a:lstStyle/>
          <a:p>
            <a:r>
              <a:rPr lang="en-US" sz="3200" dirty="0" smtClean="0"/>
              <a:t>Extended Cluster Experiment in PRAGMA</a:t>
            </a:r>
            <a:endParaRPr lang="en-US" sz="3200" dirty="0"/>
          </a:p>
        </p:txBody>
      </p:sp>
      <p:grpSp>
        <p:nvGrpSpPr>
          <p:cNvPr id="3" name="Group 53"/>
          <p:cNvGrpSpPr/>
          <p:nvPr/>
        </p:nvGrpSpPr>
        <p:grpSpPr>
          <a:xfrm>
            <a:off x="1219200" y="3810000"/>
            <a:ext cx="1752600" cy="1135981"/>
            <a:chOff x="3657600" y="1828800"/>
            <a:chExt cx="1752600" cy="1135981"/>
          </a:xfrm>
        </p:grpSpPr>
        <p:pic>
          <p:nvPicPr>
            <p:cNvPr id="14338" name="Picture 2" descr="http://www.getapc.ca/images/Dell%20Tower.jpg"/>
            <p:cNvPicPr>
              <a:picLocks noChangeAspect="1" noChangeArrowheads="1"/>
            </p:cNvPicPr>
            <p:nvPr/>
          </p:nvPicPr>
          <p:blipFill>
            <a:blip r:embed="rId2" cstate="print"/>
            <a:srcRect t="9950" r="35319"/>
            <a:stretch>
              <a:fillRect/>
            </a:stretch>
          </p:blipFill>
          <p:spPr bwMode="auto">
            <a:xfrm>
              <a:off x="3657600" y="2057400"/>
              <a:ext cx="381000" cy="907381"/>
            </a:xfrm>
            <a:prstGeom prst="rect">
              <a:avLst/>
            </a:prstGeom>
            <a:noFill/>
          </p:spPr>
        </p:pic>
        <p:pic>
          <p:nvPicPr>
            <p:cNvPr id="36" name="Picture 2" descr="http://www.getapc.ca/images/Dell%20Tower.jpg"/>
            <p:cNvPicPr>
              <a:picLocks noChangeAspect="1" noChangeArrowheads="1"/>
            </p:cNvPicPr>
            <p:nvPr/>
          </p:nvPicPr>
          <p:blipFill>
            <a:blip r:embed="rId2" cstate="print"/>
            <a:srcRect t="9950" r="35319"/>
            <a:stretch>
              <a:fillRect/>
            </a:stretch>
          </p:blipFill>
          <p:spPr bwMode="auto">
            <a:xfrm>
              <a:off x="4114800" y="2057400"/>
              <a:ext cx="381000" cy="907381"/>
            </a:xfrm>
            <a:prstGeom prst="rect">
              <a:avLst/>
            </a:prstGeom>
            <a:noFill/>
          </p:spPr>
        </p:pic>
        <p:pic>
          <p:nvPicPr>
            <p:cNvPr id="37" name="Picture 2" descr="http://www.getapc.ca/images/Dell%20Tower.jpg"/>
            <p:cNvPicPr>
              <a:picLocks noChangeAspect="1" noChangeArrowheads="1"/>
            </p:cNvPicPr>
            <p:nvPr/>
          </p:nvPicPr>
          <p:blipFill>
            <a:blip r:embed="rId2" cstate="print"/>
            <a:srcRect t="9950" r="35319"/>
            <a:stretch>
              <a:fillRect/>
            </a:stretch>
          </p:blipFill>
          <p:spPr bwMode="auto">
            <a:xfrm>
              <a:off x="4572000" y="2057400"/>
              <a:ext cx="381000" cy="907381"/>
            </a:xfrm>
            <a:prstGeom prst="rect">
              <a:avLst/>
            </a:prstGeom>
            <a:noFill/>
          </p:spPr>
        </p:pic>
        <p:pic>
          <p:nvPicPr>
            <p:cNvPr id="38" name="Picture 2" descr="http://www.getapc.ca/images/Dell%20Tower.jpg"/>
            <p:cNvPicPr>
              <a:picLocks noChangeAspect="1" noChangeArrowheads="1"/>
            </p:cNvPicPr>
            <p:nvPr/>
          </p:nvPicPr>
          <p:blipFill>
            <a:blip r:embed="rId2" cstate="print"/>
            <a:srcRect t="9950" r="35319"/>
            <a:stretch>
              <a:fillRect/>
            </a:stretch>
          </p:blipFill>
          <p:spPr bwMode="auto">
            <a:xfrm>
              <a:off x="5029200" y="2057400"/>
              <a:ext cx="381000" cy="907381"/>
            </a:xfrm>
            <a:prstGeom prst="rect">
              <a:avLst/>
            </a:prstGeom>
            <a:noFill/>
          </p:spPr>
        </p:pic>
        <p:pic>
          <p:nvPicPr>
            <p:cNvPr id="39" name="Picture 38" descr="Lightbox Image">
              <a:hlinkClick r:id="rId3"/>
            </p:cNvPr>
            <p:cNvPicPr/>
            <p:nvPr/>
          </p:nvPicPr>
          <p:blipFill>
            <a:blip r:embed="rId4" cstate="print">
              <a:clrChange>
                <a:clrFrom>
                  <a:srgbClr val="FFFFFF"/>
                </a:clrFrom>
                <a:clrTo>
                  <a:srgbClr val="FFFFFF">
                    <a:alpha val="0"/>
                  </a:srgbClr>
                </a:clrTo>
              </a:clrChange>
            </a:blip>
            <a:srcRect/>
            <a:stretch>
              <a:fillRect/>
            </a:stretch>
          </p:blipFill>
          <p:spPr bwMode="auto">
            <a:xfrm>
              <a:off x="3657600" y="1828800"/>
              <a:ext cx="971550" cy="152400"/>
            </a:xfrm>
            <a:prstGeom prst="rect">
              <a:avLst/>
            </a:prstGeom>
            <a:noFill/>
            <a:ln w="9525">
              <a:solidFill>
                <a:schemeClr val="tx1"/>
              </a:solidFill>
              <a:miter lim="800000"/>
              <a:headEnd/>
              <a:tailEnd/>
            </a:ln>
          </p:spPr>
        </p:pic>
      </p:grpSp>
      <p:sp>
        <p:nvSpPr>
          <p:cNvPr id="63" name="Cloud"/>
          <p:cNvSpPr>
            <a:spLocks noChangeAspect="1" noEditPoints="1" noChangeArrowheads="1"/>
          </p:cNvSpPr>
          <p:nvPr/>
        </p:nvSpPr>
        <p:spPr bwMode="auto">
          <a:xfrm>
            <a:off x="4572000" y="3505200"/>
            <a:ext cx="3048000" cy="23764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pPr>
              <a:defRPr/>
            </a:pPr>
            <a:r>
              <a:rPr lang="en-US" b="1" dirty="0" smtClean="0"/>
              <a:t>Amazon EC2 </a:t>
            </a:r>
            <a:r>
              <a:rPr lang="en-US" b="1" dirty="0"/>
              <a:t>Cloud</a:t>
            </a:r>
          </a:p>
        </p:txBody>
      </p:sp>
      <p:sp>
        <p:nvSpPr>
          <p:cNvPr id="64" name="Cross 63"/>
          <p:cNvSpPr/>
          <p:nvPr/>
        </p:nvSpPr>
        <p:spPr>
          <a:xfrm>
            <a:off x="3581400" y="4419600"/>
            <a:ext cx="609600" cy="533400"/>
          </a:xfrm>
          <a:prstGeom prst="plus">
            <a:avLst>
              <a:gd name="adj" fmla="val 36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5029200" y="4267200"/>
            <a:ext cx="990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Rocks –Created VM</a:t>
            </a:r>
            <a:endParaRPr lang="en-US" sz="1400" dirty="0"/>
          </a:p>
        </p:txBody>
      </p:sp>
      <p:pic>
        <p:nvPicPr>
          <p:cNvPr id="1026" name="Picture 2" descr="Condor High Throughput Computing">
            <a:hlinkClick r:id="rId5"/>
          </p:cNvPr>
          <p:cNvPicPr>
            <a:picLocks noChangeAspect="1" noChangeArrowheads="1"/>
          </p:cNvPicPr>
          <p:nvPr/>
        </p:nvPicPr>
        <p:blipFill>
          <a:blip r:embed="rId6" cstate="print"/>
          <a:srcRect/>
          <a:stretch>
            <a:fillRect/>
          </a:stretch>
        </p:blipFill>
        <p:spPr bwMode="auto">
          <a:xfrm>
            <a:off x="1828800" y="6096000"/>
            <a:ext cx="3276600" cy="622607"/>
          </a:xfrm>
          <a:prstGeom prst="rect">
            <a:avLst/>
          </a:prstGeom>
          <a:noFill/>
        </p:spPr>
      </p:pic>
      <p:sp>
        <p:nvSpPr>
          <p:cNvPr id="73" name="Rounded Rectangle 72"/>
          <p:cNvSpPr/>
          <p:nvPr/>
        </p:nvSpPr>
        <p:spPr>
          <a:xfrm>
            <a:off x="533400" y="3276600"/>
            <a:ext cx="7467600" cy="34290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messagelab.monash.edu.au/Nimrod?action=download&amp;upname=Nimrod.gif"/>
          <p:cNvPicPr>
            <a:picLocks noChangeAspect="1" noChangeArrowheads="1"/>
          </p:cNvPicPr>
          <p:nvPr/>
        </p:nvPicPr>
        <p:blipFill>
          <a:blip r:embed="rId7" cstate="print"/>
          <a:srcRect/>
          <a:stretch>
            <a:fillRect/>
          </a:stretch>
        </p:blipFill>
        <p:spPr bwMode="auto">
          <a:xfrm>
            <a:off x="1295400" y="1371600"/>
            <a:ext cx="880332" cy="1247776"/>
          </a:xfrm>
          <a:prstGeom prst="rect">
            <a:avLst/>
          </a:prstGeom>
          <a:noFill/>
        </p:spPr>
      </p:pic>
      <p:pic>
        <p:nvPicPr>
          <p:cNvPr id="1030" name="Picture 6" descr="MeSsAGE Lab">
            <a:hlinkClick r:id="rId8"/>
          </p:cNvPr>
          <p:cNvPicPr>
            <a:picLocks noChangeAspect="1" noChangeArrowheads="1"/>
          </p:cNvPicPr>
          <p:nvPr/>
        </p:nvPicPr>
        <p:blipFill>
          <a:blip r:embed="rId9" cstate="print"/>
          <a:srcRect/>
          <a:stretch>
            <a:fillRect/>
          </a:stretch>
        </p:blipFill>
        <p:spPr bwMode="auto">
          <a:xfrm>
            <a:off x="2133600" y="1905000"/>
            <a:ext cx="2514600" cy="514351"/>
          </a:xfrm>
          <a:prstGeom prst="rect">
            <a:avLst/>
          </a:prstGeom>
          <a:noFill/>
        </p:spPr>
      </p:pic>
      <p:sp>
        <p:nvSpPr>
          <p:cNvPr id="74" name="TextBox 73"/>
          <p:cNvSpPr txBox="1"/>
          <p:nvPr/>
        </p:nvSpPr>
        <p:spPr>
          <a:xfrm>
            <a:off x="2133600" y="2362200"/>
            <a:ext cx="4876800" cy="369332"/>
          </a:xfrm>
          <a:prstGeom prst="rect">
            <a:avLst/>
          </a:prstGeom>
          <a:noFill/>
        </p:spPr>
        <p:txBody>
          <a:bodyPr wrap="square" rtlCol="0">
            <a:spAutoFit/>
          </a:bodyPr>
          <a:lstStyle/>
          <a:p>
            <a:r>
              <a:rPr lang="en-US" dirty="0" err="1" smtClean="0"/>
              <a:t>Monash</a:t>
            </a:r>
            <a:r>
              <a:rPr lang="en-US" dirty="0" smtClean="0"/>
              <a:t> </a:t>
            </a:r>
            <a:r>
              <a:rPr lang="en-US" dirty="0" err="1" smtClean="0"/>
              <a:t>eScience</a:t>
            </a:r>
            <a:r>
              <a:rPr lang="en-US" dirty="0" smtClean="0"/>
              <a:t> and Grid Engineering Laboratory</a:t>
            </a:r>
            <a:endParaRPr lang="en-US" dirty="0"/>
          </a:p>
        </p:txBody>
      </p:sp>
      <p:sp>
        <p:nvSpPr>
          <p:cNvPr id="75" name="Rounded Rectangle 74"/>
          <p:cNvSpPr/>
          <p:nvPr/>
        </p:nvSpPr>
        <p:spPr>
          <a:xfrm>
            <a:off x="1181100" y="1219200"/>
            <a:ext cx="6172200" cy="160020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73" idx="0"/>
            <a:endCxn id="75" idx="2"/>
          </p:cNvCxnSpPr>
          <p:nvPr/>
        </p:nvCxnSpPr>
        <p:spPr>
          <a:xfrm rot="5400000" flipH="1" flipV="1">
            <a:off x="4038600" y="3048000"/>
            <a:ext cx="457200" cy="1588"/>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209800" y="1371600"/>
            <a:ext cx="4876800" cy="369332"/>
          </a:xfrm>
          <a:prstGeom prst="rect">
            <a:avLst/>
          </a:prstGeom>
          <a:noFill/>
        </p:spPr>
        <p:txBody>
          <a:bodyPr wrap="square" rtlCol="0">
            <a:spAutoFit/>
          </a:bodyPr>
          <a:lstStyle/>
          <a:p>
            <a:r>
              <a:rPr lang="en-US" dirty="0" smtClean="0"/>
              <a:t>NIMROD – Parameter Sweep/Optimization</a:t>
            </a:r>
            <a:endParaRPr lang="en-US" dirty="0"/>
          </a:p>
        </p:txBody>
      </p:sp>
      <p:sp>
        <p:nvSpPr>
          <p:cNvPr id="82" name="TextBox 81"/>
          <p:cNvSpPr txBox="1"/>
          <p:nvPr/>
        </p:nvSpPr>
        <p:spPr>
          <a:xfrm>
            <a:off x="1219200" y="5410200"/>
            <a:ext cx="2057400" cy="584775"/>
          </a:xfrm>
          <a:prstGeom prst="rect">
            <a:avLst/>
          </a:prstGeom>
          <a:noFill/>
        </p:spPr>
        <p:txBody>
          <a:bodyPr wrap="square" rtlCol="0">
            <a:spAutoFit/>
          </a:bodyPr>
          <a:lstStyle/>
          <a:p>
            <a:pPr algn="ctr"/>
            <a:r>
              <a:rPr lang="en-US" sz="1600" dirty="0" smtClean="0"/>
              <a:t>fiji.rocksclusters.org  Hosting Cluster</a:t>
            </a:r>
            <a:endParaRPr lang="en-US" sz="1600" dirty="0"/>
          </a:p>
        </p:txBody>
      </p:sp>
      <p:sp>
        <p:nvSpPr>
          <p:cNvPr id="83" name="Rounded Rectangle 82"/>
          <p:cNvSpPr/>
          <p:nvPr/>
        </p:nvSpPr>
        <p:spPr>
          <a:xfrm>
            <a:off x="685800" y="3505200"/>
            <a:ext cx="2743200" cy="251460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endParaRPr lang="en-US" sz="1400" dirty="0">
              <a:solidFill>
                <a:schemeClr val="tx1"/>
              </a:solidFill>
            </a:endParaRPr>
          </a:p>
        </p:txBody>
      </p:sp>
      <p:pic>
        <p:nvPicPr>
          <p:cNvPr id="1032" name="Picture 8" descr="http://ts2.mm.bing.net/images/thumbnail.aspx?q=1436033427381&amp;id=59dba0837b3c8f4d7e4ac8a567f33e5a&amp;url=http%3a%2f%2fwww.aspsys.com%2fuserfiles%2fimage%2frocks-logo.jpg"/>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762000" y="5410200"/>
            <a:ext cx="609599" cy="609600"/>
          </a:xfrm>
          <a:prstGeom prst="rect">
            <a:avLst/>
          </a:prstGeom>
          <a:noFill/>
        </p:spPr>
      </p:pic>
      <p:pic>
        <p:nvPicPr>
          <p:cNvPr id="84" name="Picture 8" descr="http://ts2.mm.bing.net/images/thumbnail.aspx?q=1436033427381&amp;id=59dba0837b3c8f4d7e4ac8a567f33e5a&amp;url=http%3a%2f%2fwww.aspsys.com%2fuserfiles%2fimage%2frocks-logo.jpg"/>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5715000" y="4724400"/>
            <a:ext cx="304800" cy="304801"/>
          </a:xfrm>
          <a:prstGeom prst="rect">
            <a:avLst/>
          </a:prstGeom>
          <a:noFill/>
        </p:spPr>
      </p:pic>
      <p:sp>
        <p:nvSpPr>
          <p:cNvPr id="85" name="TextBox 84"/>
          <p:cNvSpPr txBox="1"/>
          <p:nvPr/>
        </p:nvSpPr>
        <p:spPr>
          <a:xfrm>
            <a:off x="4419600" y="6096000"/>
            <a:ext cx="2895600" cy="369332"/>
          </a:xfrm>
          <a:prstGeom prst="rect">
            <a:avLst/>
          </a:prstGeom>
          <a:noFill/>
        </p:spPr>
        <p:txBody>
          <a:bodyPr wrap="square" rtlCol="0">
            <a:spAutoFit/>
          </a:bodyPr>
          <a:lstStyle/>
          <a:p>
            <a:r>
              <a:rPr lang="en-US" dirty="0" smtClean="0"/>
              <a:t>for Job Management</a:t>
            </a:r>
            <a:endParaRPr lang="en-US" dirty="0"/>
          </a:p>
        </p:txBody>
      </p:sp>
      <p:pic>
        <p:nvPicPr>
          <p:cNvPr id="1034" name="Picture 10" descr="http://ts1.mm.bing.net/images/thumbnail.aspx?q=1361955790248&amp;id=015e444ad0f0b0b2749795ee951b0541&amp;url=http%3a%2f%2fwww.casingcorp.com%2fvisa70.jpg"/>
          <p:cNvPicPr>
            <a:picLocks noChangeAspect="1" noChangeArrowheads="1"/>
          </p:cNvPicPr>
          <p:nvPr/>
        </p:nvPicPr>
        <p:blipFill>
          <a:blip r:embed="rId12" cstate="print"/>
          <a:srcRect/>
          <a:stretch>
            <a:fillRect/>
          </a:stretch>
        </p:blipFill>
        <p:spPr bwMode="auto">
          <a:xfrm>
            <a:off x="6553200" y="4800600"/>
            <a:ext cx="427672" cy="556322"/>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Extended Cluster Using Condor</a:t>
            </a:r>
            <a:endParaRPr lang="en-US" dirty="0"/>
          </a:p>
        </p:txBody>
      </p:sp>
      <p:pic>
        <p:nvPicPr>
          <p:cNvPr id="57347" name="Picture 3"/>
          <p:cNvPicPr>
            <a:picLocks noChangeAspect="1" noChangeArrowheads="1"/>
          </p:cNvPicPr>
          <p:nvPr/>
        </p:nvPicPr>
        <p:blipFill>
          <a:blip r:embed="rId2" cstate="print"/>
          <a:srcRect/>
          <a:stretch>
            <a:fillRect/>
          </a:stretch>
        </p:blipFill>
        <p:spPr bwMode="auto">
          <a:xfrm>
            <a:off x="685800" y="1295400"/>
            <a:ext cx="7763774"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Log into the Running VM</a:t>
            </a:r>
            <a:endParaRPr lang="en-US" dirty="0"/>
          </a:p>
        </p:txBody>
      </p:sp>
      <p:pic>
        <p:nvPicPr>
          <p:cNvPr id="58370" name="Picture 2"/>
          <p:cNvPicPr>
            <a:picLocks noChangeAspect="1" noChangeArrowheads="1"/>
          </p:cNvPicPr>
          <p:nvPr/>
        </p:nvPicPr>
        <p:blipFill>
          <a:blip r:embed="rId2" cstate="print"/>
          <a:srcRect/>
          <a:stretch>
            <a:fillRect/>
          </a:stretch>
        </p:blipFill>
        <p:spPr bwMode="auto">
          <a:xfrm>
            <a:off x="685800" y="1371600"/>
            <a:ext cx="8249010" cy="5181600"/>
          </a:xfrm>
          <a:prstGeom prst="rect">
            <a:avLst/>
          </a:prstGeom>
          <a:noFill/>
          <a:ln w="9525">
            <a:noFill/>
            <a:miter lim="800000"/>
            <a:headEnd/>
            <a:tailEnd/>
          </a:ln>
        </p:spPr>
      </p:pic>
      <p:sp>
        <p:nvSpPr>
          <p:cNvPr id="4" name="Oval 3"/>
          <p:cNvSpPr/>
          <p:nvPr/>
        </p:nvSpPr>
        <p:spPr>
          <a:xfrm>
            <a:off x="228600" y="2514600"/>
            <a:ext cx="3962400" cy="1447800"/>
          </a:xfrm>
          <a:prstGeom prst="ellipse">
            <a:avLst/>
          </a:prstGeom>
          <a:solidFill>
            <a:srgbClr val="FFFF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Steps to Make this Work</a:t>
            </a:r>
            <a:endParaRPr lang="en-US" dirty="0"/>
          </a:p>
        </p:txBody>
      </p:sp>
      <p:sp>
        <p:nvSpPr>
          <p:cNvPr id="4" name="Content Placeholder 3"/>
          <p:cNvSpPr>
            <a:spLocks noGrp="1"/>
          </p:cNvSpPr>
          <p:nvPr>
            <p:ph idx="1"/>
          </p:nvPr>
        </p:nvSpPr>
        <p:spPr>
          <a:xfrm>
            <a:off x="609600" y="1828800"/>
            <a:ext cx="8229600" cy="2590800"/>
          </a:xfrm>
          <a:solidFill>
            <a:schemeClr val="accent3">
              <a:lumMod val="40000"/>
              <a:lumOff val="60000"/>
            </a:schemeClr>
          </a:solidFill>
        </p:spPr>
        <p:txBody>
          <a:bodyPr>
            <a:normAutofit fontScale="77500" lnSpcReduction="20000"/>
          </a:bodyPr>
          <a:lstStyle/>
          <a:p>
            <a:r>
              <a:rPr lang="en-US" dirty="0" smtClean="0"/>
              <a:t>Build Local Cluster with appropriate rolls</a:t>
            </a:r>
          </a:p>
          <a:p>
            <a:pPr lvl="1"/>
            <a:r>
              <a:rPr lang="en-US" dirty="0" smtClean="0"/>
              <a:t>Rocks + </a:t>
            </a:r>
            <a:r>
              <a:rPr lang="en-US" dirty="0" err="1" smtClean="0"/>
              <a:t>Xen</a:t>
            </a:r>
            <a:r>
              <a:rPr lang="en-US" dirty="0" smtClean="0"/>
              <a:t> Roll + EC2 Roll + Condor Roll (+ NIMROD + … )</a:t>
            </a:r>
          </a:p>
          <a:p>
            <a:r>
              <a:rPr lang="en-US" dirty="0" smtClean="0"/>
              <a:t>Create local appliance as  VM using standard Rocks tools</a:t>
            </a:r>
          </a:p>
          <a:p>
            <a:pPr lvl="1"/>
            <a:r>
              <a:rPr lang="en-US" dirty="0" smtClean="0"/>
              <a:t>Set ec2_enable attribute to build it as an EC2-Compatible VM</a:t>
            </a:r>
          </a:p>
          <a:p>
            <a:pPr lvl="1"/>
            <a:r>
              <a:rPr lang="en-US" dirty="0" smtClean="0"/>
              <a:t>Build and test locally</a:t>
            </a:r>
          </a:p>
          <a:p>
            <a:r>
              <a:rPr lang="en-US" dirty="0" smtClean="0"/>
              <a:t>Bundle, Upload, Register as an EC2 AMI</a:t>
            </a:r>
          </a:p>
          <a:p>
            <a:pPr lvl="1"/>
            <a:r>
              <a:rPr lang="en-US" dirty="0" smtClean="0"/>
              <a:t>Rocks command line tools</a:t>
            </a:r>
          </a:p>
          <a:p>
            <a:pPr lvl="1"/>
            <a:endParaRPr lang="en-US" dirty="0" smtClean="0"/>
          </a:p>
          <a:p>
            <a:pPr lvl="1"/>
            <a:endParaRPr lang="en-US" dirty="0" smtClean="0"/>
          </a:p>
          <a:p>
            <a:endParaRPr lang="en-US" dirty="0"/>
          </a:p>
        </p:txBody>
      </p:sp>
      <p:sp>
        <p:nvSpPr>
          <p:cNvPr id="5" name="Content Placeholder 3"/>
          <p:cNvSpPr txBox="1">
            <a:spLocks/>
          </p:cNvSpPr>
          <p:nvPr/>
        </p:nvSpPr>
        <p:spPr>
          <a:xfrm>
            <a:off x="609600" y="4572000"/>
            <a:ext cx="8229600" cy="1905000"/>
          </a:xfrm>
          <a:prstGeom prst="rect">
            <a:avLst/>
          </a:prstGeom>
          <a:solidFill>
            <a:srgbClr val="92D050"/>
          </a:solidFill>
        </p:spPr>
        <p:txBody>
          <a:bodyPr vert="horz" lIns="91440" tIns="45720" rIns="91440" bIns="45720" rtlCol="0">
            <a:normAutofit fontScale="70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100" b="0" i="0" u="none" strike="noStrike" kern="1200" cap="none" spc="0" normalizeH="0" baseline="0" noProof="0" dirty="0" smtClean="0">
                <a:ln>
                  <a:noFill/>
                </a:ln>
                <a:solidFill>
                  <a:schemeClr val="tx1"/>
                </a:solidFill>
                <a:effectLst/>
                <a:uLnTx/>
                <a:uFillTx/>
                <a:latin typeface="+mn-lt"/>
                <a:ea typeface="+mn-ea"/>
                <a:cs typeface="+mn-cs"/>
              </a:rPr>
              <a:t>Boot with appropriate meta data to register automatically with your local collector. </a:t>
            </a:r>
          </a:p>
          <a:p>
            <a:pPr marL="800100" lvl="1" indent="-342900">
              <a:spcBef>
                <a:spcPct val="20000"/>
              </a:spcBef>
              <a:buFont typeface="Wingdings" pitchFamily="2" charset="2"/>
              <a:buChar char="Ø"/>
            </a:pPr>
            <a:r>
              <a:rPr lang="en-US" sz="2600" dirty="0" smtClean="0">
                <a:latin typeface="Courier New" pitchFamily="49" charset="0"/>
                <a:cs typeface="Courier New" pitchFamily="49" charset="0"/>
              </a:rPr>
              <a:t>ec2-run-instances  -t m1.large ami-219d7248 -d "condor:landphil.rocksclusters.org:40000:40050"</a:t>
            </a:r>
            <a:endParaRPr kumimoji="0" lang="en-US" sz="2600" b="0" i="0" u="none" strike="noStrike" kern="1200" cap="none" spc="0" normalizeH="0" baseline="0" noProof="0" dirty="0" smtClean="0">
              <a:ln>
                <a:noFill/>
              </a:ln>
              <a:solidFill>
                <a:schemeClr val="tx1"/>
              </a:solidFill>
              <a:effectLst/>
              <a:uLnTx/>
              <a:uFillTx/>
              <a:latin typeface="Courier New" pitchFamily="49" charset="0"/>
              <a:cs typeface="Courier New" pitchFamily="49" charset="0"/>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100" b="0" i="0" u="none" strike="noStrike" kern="1200" cap="none" spc="0" normalizeH="0" baseline="0" noProof="0" dirty="0" smtClean="0">
                <a:ln>
                  <a:noFill/>
                </a:ln>
                <a:solidFill>
                  <a:schemeClr val="tx1"/>
                </a:solidFill>
                <a:effectLst/>
                <a:uLnTx/>
                <a:uFillTx/>
                <a:latin typeface="+mn-lt"/>
                <a:ea typeface="+mn-ea"/>
                <a:cs typeface="+mn-cs"/>
              </a:rPr>
              <a:t>Requires one-time EC2 firewall settings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100" b="0" i="0" u="none" strike="noStrike" kern="1200" cap="none" spc="0" normalizeH="0" baseline="0" noProof="0" dirty="0" smtClean="0">
                <a:ln>
                  <a:noFill/>
                </a:ln>
                <a:solidFill>
                  <a:schemeClr val="tx1"/>
                </a:solidFill>
                <a:effectLst/>
                <a:uLnTx/>
                <a:uFillTx/>
                <a:latin typeface="+mn-lt"/>
                <a:ea typeface="+mn-ea"/>
                <a:cs typeface="+mn-cs"/>
              </a:rPr>
              <a:t>Use your extended Condor Pool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extBox 5"/>
          <p:cNvSpPr txBox="1"/>
          <p:nvPr/>
        </p:nvSpPr>
        <p:spPr>
          <a:xfrm>
            <a:off x="-20598" y="1981200"/>
            <a:ext cx="553998" cy="2362200"/>
          </a:xfrm>
          <a:prstGeom prst="rect">
            <a:avLst/>
          </a:prstGeom>
          <a:noFill/>
        </p:spPr>
        <p:txBody>
          <a:bodyPr vert="vert" wrap="square" rtlCol="0">
            <a:spAutoFit/>
          </a:bodyPr>
          <a:lstStyle/>
          <a:p>
            <a:pPr algn="ctr"/>
            <a:r>
              <a:rPr lang="en-US" sz="2400" b="1" dirty="0" smtClean="0"/>
              <a:t>PREPARATION</a:t>
            </a:r>
            <a:endParaRPr lang="en-US" sz="2400" b="1" dirty="0"/>
          </a:p>
        </p:txBody>
      </p:sp>
      <p:sp>
        <p:nvSpPr>
          <p:cNvPr id="7" name="TextBox 6"/>
          <p:cNvSpPr txBox="1"/>
          <p:nvPr/>
        </p:nvSpPr>
        <p:spPr>
          <a:xfrm>
            <a:off x="0" y="4267200"/>
            <a:ext cx="553998" cy="2362200"/>
          </a:xfrm>
          <a:prstGeom prst="rect">
            <a:avLst/>
          </a:prstGeom>
          <a:noFill/>
        </p:spPr>
        <p:txBody>
          <a:bodyPr vert="vert" wrap="square" rtlCol="0">
            <a:spAutoFit/>
          </a:bodyPr>
          <a:lstStyle/>
          <a:p>
            <a:pPr algn="ctr"/>
            <a:r>
              <a:rPr lang="en-US" sz="2400" b="1" dirty="0" smtClean="0"/>
              <a:t>RUN</a:t>
            </a:r>
            <a:endParaRPr lang="en-US" sz="2400" b="1"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Rocks and EC2 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Easily Extend your Condor pool into EC2</a:t>
            </a:r>
          </a:p>
          <a:p>
            <a:pPr lvl="1"/>
            <a:r>
              <a:rPr lang="en-US" dirty="0" smtClean="0"/>
              <a:t>Others can do this as well</a:t>
            </a:r>
          </a:p>
          <a:p>
            <a:pPr lvl="1"/>
            <a:r>
              <a:rPr lang="en-US" dirty="0" smtClean="0"/>
              <a:t>Condor supports the public/private network duality of EC2</a:t>
            </a:r>
          </a:p>
          <a:p>
            <a:r>
              <a:rPr lang="en-US" dirty="0" smtClean="0"/>
              <a:t>Have </a:t>
            </a:r>
            <a:r>
              <a:rPr lang="en-US" u="sng" dirty="0" smtClean="0"/>
              <a:t>your</a:t>
            </a:r>
            <a:r>
              <a:rPr lang="en-US" dirty="0" smtClean="0"/>
              <a:t> software on </a:t>
            </a:r>
            <a:r>
              <a:rPr lang="en-US" u="sng" dirty="0" smtClean="0"/>
              <a:t>both</a:t>
            </a:r>
            <a:r>
              <a:rPr lang="en-US" dirty="0" smtClean="0"/>
              <a:t> local cluster and remote VM in EC2</a:t>
            </a:r>
          </a:p>
          <a:p>
            <a:r>
              <a:rPr lang="en-US" dirty="0" smtClean="0"/>
              <a:t>Mix and match</a:t>
            </a:r>
          </a:p>
          <a:p>
            <a:pPr lvl="1"/>
            <a:r>
              <a:rPr lang="en-US" dirty="0" smtClean="0"/>
              <a:t>Local Physical, Local Virtual, Remote Virtual</a:t>
            </a:r>
          </a:p>
          <a:p>
            <a:r>
              <a:rPr lang="en-US" dirty="0" smtClean="0"/>
              <a:t>If you use Rocks, does not take extra effort</a:t>
            </a:r>
          </a:p>
          <a:p>
            <a:endParaRPr lang="en-US"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Organization</a:t>
            </a:r>
            <a:endParaRPr lang="en-US" dirty="0"/>
          </a:p>
        </p:txBody>
      </p:sp>
      <p:graphicFrame>
        <p:nvGraphicFramePr>
          <p:cNvPr id="6" name="Content Placeholder 5"/>
          <p:cNvGraphicFramePr>
            <a:graphicFrameLocks noGrp="1"/>
          </p:cNvGraphicFramePr>
          <p:nvPr>
            <p:ph idx="1"/>
          </p:nvPr>
        </p:nvGraphicFramePr>
        <p:xfrm>
          <a:off x="457200" y="11430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3962400" y="5486400"/>
            <a:ext cx="1392817" cy="307777"/>
          </a:xfrm>
          <a:prstGeom prst="rect">
            <a:avLst/>
          </a:prstGeom>
          <a:noFill/>
        </p:spPr>
        <p:txBody>
          <a:bodyPr wrap="none" rtlCol="0">
            <a:spAutoFit/>
          </a:bodyPr>
          <a:lstStyle/>
          <a:p>
            <a:r>
              <a:rPr lang="en-US" sz="1400" dirty="0" smtClean="0">
                <a:solidFill>
                  <a:srgbClr val="FF0000"/>
                </a:solidFill>
              </a:rPr>
              <a:t>Total FTE: 212</a:t>
            </a:r>
            <a:endParaRPr lang="en-US" sz="1400" dirty="0">
              <a:solidFill>
                <a:srgbClr val="FF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National Systems Initiatives</a:t>
            </a:r>
            <a:endParaRPr lang="en-US" dirty="0"/>
          </a:p>
        </p:txBody>
      </p:sp>
      <p:pic>
        <p:nvPicPr>
          <p:cNvPr id="3074" name="Picture 2" descr="http://newsinfo.iu.edu/pub/libs/images/usr/4485.jpg"/>
          <p:cNvPicPr>
            <a:picLocks noChangeAspect="1" noChangeArrowheads="1"/>
          </p:cNvPicPr>
          <p:nvPr/>
        </p:nvPicPr>
        <p:blipFill>
          <a:blip r:embed="rId2" cstate="print"/>
          <a:srcRect/>
          <a:stretch>
            <a:fillRect/>
          </a:stretch>
        </p:blipFill>
        <p:spPr bwMode="auto">
          <a:xfrm>
            <a:off x="762000" y="1219200"/>
            <a:ext cx="7781925" cy="4638675"/>
          </a:xfrm>
          <a:prstGeom prst="rect">
            <a:avLst/>
          </a:prstGeom>
          <a:noFill/>
        </p:spPr>
      </p:pic>
      <p:pic>
        <p:nvPicPr>
          <p:cNvPr id="5" name="Picture 3"/>
          <p:cNvPicPr>
            <a:picLocks noChangeAspect="1" noChangeArrowheads="1"/>
          </p:cNvPicPr>
          <p:nvPr/>
        </p:nvPicPr>
        <p:blipFill>
          <a:blip r:embed="rId3" cstate="print"/>
          <a:srcRect/>
          <a:stretch>
            <a:fillRect/>
          </a:stretch>
        </p:blipFill>
        <p:spPr bwMode="auto">
          <a:xfrm>
            <a:off x="1066800" y="2590800"/>
            <a:ext cx="3228746" cy="2717800"/>
          </a:xfrm>
          <a:prstGeom prst="rect">
            <a:avLst/>
          </a:prstGeom>
          <a:noFill/>
          <a:ln w="9525">
            <a:solidFill>
              <a:srgbClr val="FF0000"/>
            </a:solidFill>
            <a:miter lim="800000"/>
            <a:headEnd/>
            <a:tailEnd/>
          </a:ln>
        </p:spPr>
      </p:pic>
      <p:pic>
        <p:nvPicPr>
          <p:cNvPr id="1026" name="Picture 2"/>
          <p:cNvPicPr>
            <a:picLocks noChangeAspect="1" noChangeArrowheads="1"/>
          </p:cNvPicPr>
          <p:nvPr/>
        </p:nvPicPr>
        <p:blipFill>
          <a:blip r:embed="rId4" cstate="print">
            <a:lum bright="1000" contrast="-20000"/>
          </a:blip>
          <a:srcRect/>
          <a:stretch>
            <a:fillRect/>
          </a:stretch>
        </p:blipFill>
        <p:spPr bwMode="auto">
          <a:xfrm>
            <a:off x="5105400" y="2819400"/>
            <a:ext cx="3334245" cy="2441849"/>
          </a:xfrm>
          <a:prstGeom prst="rect">
            <a:avLst/>
          </a:prstGeom>
          <a:noFill/>
          <a:ln w="9525">
            <a:noFill/>
            <a:miter lim="800000"/>
            <a:headEnd/>
            <a:tailEnd/>
          </a:ln>
        </p:spPr>
      </p:pic>
      <p:sp>
        <p:nvSpPr>
          <p:cNvPr id="6" name="Rectangle 5"/>
          <p:cNvSpPr/>
          <p:nvPr/>
        </p:nvSpPr>
        <p:spPr bwMode="auto">
          <a:xfrm>
            <a:off x="5029200" y="2895600"/>
            <a:ext cx="3124200" cy="2286000"/>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smtClean="0">
                <a:solidFill>
                  <a:srgbClr val="FFFF00"/>
                </a:solidFill>
                <a:latin typeface="Helvetica" pitchFamily="34" charset="0"/>
              </a:rPr>
              <a:t>Data-Intensive </a:t>
            </a:r>
            <a:r>
              <a:rPr lang="en-US" sz="1600" b="1" dirty="0" smtClean="0">
                <a:solidFill>
                  <a:srgbClr val="FFFF00"/>
                </a:solidFill>
                <a:latin typeface="Helvetica" pitchFamily="34" charset="0"/>
              </a:rPr>
              <a:t>Supercomputer</a:t>
            </a:r>
          </a:p>
          <a:p>
            <a:pPr marL="0" marR="0" indent="0" algn="ctr" defTabSz="914400" rtl="0" eaLnBrk="0" fontAlgn="base" latinLnBrk="0" hangingPunct="0">
              <a:lnSpc>
                <a:spcPct val="100000"/>
              </a:lnSpc>
              <a:spcBef>
                <a:spcPct val="0"/>
              </a:spcBef>
              <a:spcAft>
                <a:spcPct val="0"/>
              </a:spcAft>
              <a:buClrTx/>
              <a:buSzTx/>
              <a:buFontTx/>
              <a:buNone/>
              <a:tabLst/>
            </a:pPr>
            <a:r>
              <a:rPr lang="en-US" sz="1600" b="1" dirty="0" smtClean="0">
                <a:solidFill>
                  <a:srgbClr val="FFFF00"/>
                </a:solidFill>
                <a:latin typeface="Helvetica" pitchFamily="34" charset="0"/>
              </a:rPr>
              <a:t>“Gordon”</a:t>
            </a:r>
          </a:p>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rgbClr val="FFFF00"/>
              </a:solidFill>
              <a:effectLst/>
              <a:latin typeface="Helvetica"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solidFill>
                  <a:srgbClr val="FFFF00"/>
                </a:solidFill>
                <a:latin typeface="Helvetica" pitchFamily="34" charset="0"/>
              </a:rPr>
              <a:t>Mid 2011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00"/>
                </a:solidFill>
                <a:effectLst/>
                <a:latin typeface="Helvetica" pitchFamily="34" charset="0"/>
              </a:rPr>
              <a:t>250 TF</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solidFill>
                  <a:srgbClr val="FFFF00"/>
                </a:solidFill>
                <a:latin typeface="Helvetica" pitchFamily="34" charset="0"/>
              </a:rPr>
              <a:t>64 TB RAM</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FFFF00"/>
                </a:solidFill>
                <a:effectLst/>
                <a:latin typeface="Helvetica" pitchFamily="34" charset="0"/>
              </a:rPr>
              <a:t>250</a:t>
            </a:r>
            <a:r>
              <a:rPr kumimoji="0" lang="en-US" sz="1600" b="1" i="0" u="none" strike="noStrike" cap="none" normalizeH="0" dirty="0" smtClean="0">
                <a:ln>
                  <a:noFill/>
                </a:ln>
                <a:solidFill>
                  <a:srgbClr val="FFFF00"/>
                </a:solidFill>
                <a:effectLst/>
                <a:latin typeface="Helvetica" pitchFamily="34" charset="0"/>
              </a:rPr>
              <a:t> TB flash SSD</a:t>
            </a:r>
          </a:p>
          <a:p>
            <a:pPr marL="0" marR="0" indent="0" algn="ctr" defTabSz="914400" rtl="0" eaLnBrk="0" fontAlgn="base" latinLnBrk="0" hangingPunct="0">
              <a:lnSpc>
                <a:spcPct val="100000"/>
              </a:lnSpc>
              <a:spcBef>
                <a:spcPct val="0"/>
              </a:spcBef>
              <a:spcAft>
                <a:spcPct val="0"/>
              </a:spcAft>
              <a:buClrTx/>
              <a:buSzTx/>
              <a:buFontTx/>
              <a:buNone/>
              <a:tabLst/>
            </a:pPr>
            <a:r>
              <a:rPr lang="en-US" sz="1600" baseline="0" dirty="0" smtClean="0">
                <a:solidFill>
                  <a:srgbClr val="FFFF00"/>
                </a:solidFill>
                <a:latin typeface="Helvetica" pitchFamily="34" charset="0"/>
              </a:rPr>
              <a:t>4 PB DISK</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dirty="0" smtClean="0">
                <a:ln>
                  <a:noFill/>
                </a:ln>
                <a:solidFill>
                  <a:srgbClr val="FFFF00"/>
                </a:solidFill>
                <a:effectLst/>
                <a:latin typeface="Helvetica" pitchFamily="34" charset="0"/>
              </a:rPr>
              <a:t>&gt;100 GB/sec I/O</a:t>
            </a:r>
            <a:endParaRPr kumimoji="0" lang="en-US" sz="1600" b="1" i="0" u="none" strike="noStrike" cap="none" normalizeH="0" baseline="0" dirty="0" smtClean="0">
              <a:ln>
                <a:noFill/>
              </a:ln>
              <a:solidFill>
                <a:srgbClr val="FFFF00"/>
              </a:solidFill>
              <a:effectLst/>
              <a:latin typeface="Helvetic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5815</TotalTime>
  <Words>3679</Words>
  <Application>Microsoft Office PowerPoint</Application>
  <PresentationFormat>On-screen Show (4:3)</PresentationFormat>
  <Paragraphs>765</Paragraphs>
  <Slides>76</Slides>
  <Notes>27</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CyberInfrastructure at UCSD and  Some Underlying Technologies </vt:lpstr>
      <vt:lpstr>Slide 2</vt:lpstr>
      <vt:lpstr>Brief History</vt:lpstr>
      <vt:lpstr>MISSION Transforming Science and Society Through “Cyberinfrastructure”</vt:lpstr>
      <vt:lpstr>Why Science and Technology Matter:   21st Century Problems Require 21st Century Solutions</vt:lpstr>
      <vt:lpstr>Today’s Information Technologies Drive 21st Century Solutions</vt:lpstr>
      <vt:lpstr>Exponential Growth of Research Data Protein Data Bank @ SDSC</vt:lpstr>
      <vt:lpstr>Organization</vt:lpstr>
      <vt:lpstr>National Systems Initiatives</vt:lpstr>
      <vt:lpstr>Slide 10</vt:lpstr>
      <vt:lpstr>UCSD data-centric CI plan: “GlassOwl”</vt:lpstr>
      <vt:lpstr>Data and Data Analysis</vt:lpstr>
      <vt:lpstr>CI Services Initiative: A UC Data Center</vt:lpstr>
      <vt:lpstr>CI Research &amp; Development cired.sdsc.edu</vt:lpstr>
      <vt:lpstr>New Building</vt:lpstr>
      <vt:lpstr>Underlying Infrastructure For Triton Data Oasis, and many other clusters </vt:lpstr>
      <vt:lpstr>Slide 17</vt:lpstr>
      <vt:lpstr>The Modern “Cluster” Architecture is Not Just an MPI Cluster</vt:lpstr>
      <vt:lpstr>The Dark Side of Clusters</vt:lpstr>
      <vt:lpstr>Philosophy</vt:lpstr>
      <vt:lpstr>Rocks Basic Approach</vt:lpstr>
      <vt:lpstr>Slide 22</vt:lpstr>
      <vt:lpstr>Cluster Software Stack</vt:lpstr>
      <vt:lpstr>Common to Any Cluster</vt:lpstr>
      <vt:lpstr>Rocks Cluster Software</vt:lpstr>
      <vt:lpstr>Software Installation</vt:lpstr>
      <vt:lpstr>Cluster Software Management</vt:lpstr>
      <vt:lpstr>What is a Kickstart File?</vt:lpstr>
      <vt:lpstr>Issues</vt:lpstr>
      <vt:lpstr>Rocks XML KICKSTART</vt:lpstr>
      <vt:lpstr>It looks something like this</vt:lpstr>
      <vt:lpstr>Implementation</vt:lpstr>
      <vt:lpstr>Composition</vt:lpstr>
      <vt:lpstr>Putting in all together</vt:lpstr>
      <vt:lpstr>Gathering Node Files</vt:lpstr>
      <vt:lpstr>Rocks Graph Summary</vt:lpstr>
      <vt:lpstr>Need Better Flexibility in Stack (Build Graph in User-Selectable Pieces)</vt:lpstr>
      <vt:lpstr>Rolls Break Apart Rocks</vt:lpstr>
      <vt:lpstr>Rocks is What You Make it</vt:lpstr>
      <vt:lpstr>Rolls are sub-graphs</vt:lpstr>
      <vt:lpstr>The “DNA” of Two different Clusters</vt:lpstr>
      <vt:lpstr>Avalanche Installer – Scalable Deployment</vt:lpstr>
      <vt:lpstr>Rolls on a Simple Cluster</vt:lpstr>
      <vt:lpstr>Triton and Rocks</vt:lpstr>
      <vt:lpstr>Slide 45</vt:lpstr>
      <vt:lpstr>Taken for Granted in Real HW</vt:lpstr>
      <vt:lpstr>Virtual Clusters in Rocks Today</vt:lpstr>
      <vt:lpstr>How Rocks Treats Virtual Hardware</vt:lpstr>
      <vt:lpstr>Network Isolation - VLANs</vt:lpstr>
      <vt:lpstr>List Clusters: VLAN Tag on Private Net</vt:lpstr>
      <vt:lpstr>VM Host (Dom0) vs VM Guest (DomU)</vt:lpstr>
      <vt:lpstr>Some Realities of Virtual Clusters</vt:lpstr>
      <vt:lpstr>Building Hybrid/Mixed Clusters</vt:lpstr>
      <vt:lpstr>Rocks Hybrid: Linux/Solaris/Physical/Virtual </vt:lpstr>
      <vt:lpstr>Going Public: Amazon EC2</vt:lpstr>
      <vt:lpstr>EC2 was THE Catalytic event for Cloud Computing</vt:lpstr>
      <vt:lpstr>A:  Users could have (new) servers without owning any hardware</vt:lpstr>
      <vt:lpstr>Basic EC2 </vt:lpstr>
      <vt:lpstr>Basic EC2 </vt:lpstr>
      <vt:lpstr>Some Challenges in EC2</vt:lpstr>
      <vt:lpstr>What’s in the AMI?</vt:lpstr>
      <vt:lpstr>EC2 Networking </vt:lpstr>
      <vt:lpstr>In the Rocks and NBCR Lab</vt:lpstr>
      <vt:lpstr>Proof of Concept Using Condor</vt:lpstr>
      <vt:lpstr>Condor Roll </vt:lpstr>
      <vt:lpstr>The EC2 Roll</vt:lpstr>
      <vt:lpstr>EC2 Roll Specifics in Graph Form</vt:lpstr>
      <vt:lpstr>Overview of Image Creation</vt:lpstr>
      <vt:lpstr>Why EC2 Roll?</vt:lpstr>
      <vt:lpstr>Some Quirks of EC2</vt:lpstr>
      <vt:lpstr>Putting all together:  PRAGMA Virtual Cluster Experiment </vt:lpstr>
      <vt:lpstr>Extended Cluster Experiment in PRAGMA</vt:lpstr>
      <vt:lpstr>Extended Cluster Using Condor</vt:lpstr>
      <vt:lpstr>Can Log into the Running VM</vt:lpstr>
      <vt:lpstr>Steps to Make this Work</vt:lpstr>
      <vt:lpstr>Rocks and EC2 Summary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Taken for Granted in Real HW</dc:title>
  <dc:creator>phil</dc:creator>
  <cp:lastModifiedBy>Philip Papadopoulos</cp:lastModifiedBy>
  <cp:revision>90</cp:revision>
  <dcterms:created xsi:type="dcterms:W3CDTF">2010-03-01T17:21:36Z</dcterms:created>
  <dcterms:modified xsi:type="dcterms:W3CDTF">2010-05-23T23:36:40Z</dcterms:modified>
</cp:coreProperties>
</file>